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sldIdLst>
    <p:sldId id="256" r:id="rId2"/>
    <p:sldId id="283" r:id="rId3"/>
    <p:sldId id="259" r:id="rId4"/>
    <p:sldId id="257" r:id="rId5"/>
    <p:sldId id="258" r:id="rId6"/>
    <p:sldId id="278" r:id="rId7"/>
    <p:sldId id="261" r:id="rId8"/>
    <p:sldId id="268" r:id="rId9"/>
    <p:sldId id="266" r:id="rId10"/>
    <p:sldId id="280" r:id="rId11"/>
    <p:sldId id="279" r:id="rId12"/>
    <p:sldId id="282" r:id="rId13"/>
    <p:sldId id="281" r:id="rId14"/>
    <p:sldId id="271" r:id="rId15"/>
    <p:sldId id="262" r:id="rId16"/>
    <p:sldId id="264" r:id="rId17"/>
    <p:sldId id="272" r:id="rId18"/>
    <p:sldId id="265" r:id="rId19"/>
    <p:sldId id="267" r:id="rId20"/>
    <p:sldId id="269" r:id="rId21"/>
    <p:sldId id="275" r:id="rId22"/>
    <p:sldId id="273" r:id="rId23"/>
    <p:sldId id="263" r:id="rId24"/>
    <p:sldId id="276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0DA0"/>
    <a:srgbClr val="5E1CFF"/>
    <a:srgbClr val="28FCFF"/>
    <a:srgbClr val="A14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86" autoAdjust="0"/>
    <p:restoredTop sz="94590" autoAdjust="0"/>
  </p:normalViewPr>
  <p:slideViewPr>
    <p:cSldViewPr>
      <p:cViewPr varScale="1">
        <p:scale>
          <a:sx n="108" d="100"/>
          <a:sy n="108" d="100"/>
        </p:scale>
        <p:origin x="192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28E80666-FB37-4B36-9149-507F3B0178E3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4305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01D4-666A-4440-9C99-D3DA87189908}" type="datetimeFigureOut">
              <a:rPr lang="hr-HR" smtClean="0"/>
              <a:pPr/>
              <a:t>12.3.2024.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BBFC-1213-4ECB-B96B-73D1F8F6CFB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9444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01D4-666A-4440-9C99-D3DA87189908}" type="datetimeFigureOut">
              <a:rPr lang="hr-HR" smtClean="0"/>
              <a:pPr/>
              <a:t>12.3.2024.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BBFC-1213-4ECB-B96B-73D1F8F6CFBC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0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01D4-666A-4440-9C99-D3DA87189908}" type="datetimeFigureOut">
              <a:rPr lang="hr-HR" smtClean="0"/>
              <a:pPr/>
              <a:t>12.3.2024.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BBFC-1213-4ECB-B96B-73D1F8F6CFB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872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01D4-666A-4440-9C99-D3DA87189908}" type="datetimeFigureOut">
              <a:rPr lang="hr-HR" smtClean="0"/>
              <a:pPr/>
              <a:t>12.3.2024.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BBFC-1213-4ECB-B96B-73D1F8F6CFB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243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01D4-666A-4440-9C99-D3DA87189908}" type="datetimeFigureOut">
              <a:rPr lang="hr-HR" smtClean="0"/>
              <a:pPr/>
              <a:t>12.3.2024.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BBFC-1213-4ECB-B96B-73D1F8F6CFB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294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01D4-666A-4440-9C99-D3DA87189908}" type="datetimeFigureOut">
              <a:rPr lang="hr-HR" smtClean="0"/>
              <a:pPr/>
              <a:t>12.3.2024.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BBFC-1213-4ECB-B96B-73D1F8F6CFBC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150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01D4-666A-4440-9C99-D3DA87189908}" type="datetimeFigureOut">
              <a:rPr lang="hr-HR" smtClean="0"/>
              <a:pPr/>
              <a:t>12.3.2024.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BBFC-1213-4ECB-B96B-73D1F8F6CFBC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322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01D4-666A-4440-9C99-D3DA87189908}" type="datetimeFigureOut">
              <a:rPr lang="hr-HR" smtClean="0"/>
              <a:pPr/>
              <a:t>12.3.2024.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BBFC-1213-4ECB-B96B-73D1F8F6CFBC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0416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01D4-666A-4440-9C99-D3DA87189908}" type="datetimeFigureOut">
              <a:rPr lang="hr-HR" smtClean="0"/>
              <a:pPr/>
              <a:t>12.3.2024.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BBFC-1213-4ECB-B96B-73D1F8F6CFB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594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70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01D4-666A-4440-9C99-D3DA87189908}" type="datetimeFigureOut">
              <a:rPr lang="hr-HR" smtClean="0"/>
              <a:pPr/>
              <a:t>12.3.2024.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BBFC-1213-4ECB-B96B-73D1F8F6CFB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314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01D4-666A-4440-9C99-D3DA87189908}" type="datetimeFigureOut">
              <a:rPr lang="hr-HR" smtClean="0"/>
              <a:pPr/>
              <a:t>12.3.2024.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BBFC-1213-4ECB-B96B-73D1F8F6CFBC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481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01D4-666A-4440-9C99-D3DA87189908}" type="datetimeFigureOut">
              <a:rPr lang="hr-HR" smtClean="0"/>
              <a:pPr/>
              <a:t>12.3.2024.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BBFC-1213-4ECB-B96B-73D1F8F6CFBC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14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01D4-666A-4440-9C99-D3DA87189908}" type="datetimeFigureOut">
              <a:rPr lang="hr-HR" smtClean="0"/>
              <a:pPr/>
              <a:t>12.3.2024.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BBFC-1213-4ECB-B96B-73D1F8F6CFB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27858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01D4-666A-4440-9C99-D3DA87189908}" type="datetimeFigureOut">
              <a:rPr lang="hr-HR" smtClean="0"/>
              <a:pPr/>
              <a:t>12.3.2024.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BBFC-1213-4ECB-B96B-73D1F8F6CFBC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0488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01D4-666A-4440-9C99-D3DA87189908}" type="datetimeFigureOut">
              <a:rPr lang="hr-HR" smtClean="0"/>
              <a:pPr/>
              <a:t>12.3.2024.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BBFC-1213-4ECB-B96B-73D1F8F6CFB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242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1701D4-666A-4440-9C99-D3DA87189908}" type="datetimeFigureOut">
              <a:rPr lang="hr-HR" smtClean="0"/>
              <a:pPr/>
              <a:t>12.3.2024.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20FBBFC-1213-4ECB-B96B-73D1F8F6CFB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961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Novi%20kriteriji%20bodovanja%202019._Scan.pdf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st.hr/?id=18192&amp;pregled=1&amp;datum=Wed%20Feb%2028%202024%2013:40:35%20GMT+0100%20(srednjoeuropsko%20standardno%20vrijeme)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rasmusintern.org/" TargetMode="External"/><Relationship Id="rId2" Type="http://schemas.openxmlformats.org/officeDocument/2006/relationships/hyperlink" Target="http://ec.europa.eu/research/mariecurieactions/about-%20msca/actions/index_en.htm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praxisnetwork.eu/" TargetMode="External"/><Relationship Id="rId4" Type="http://schemas.openxmlformats.org/officeDocument/2006/relationships/hyperlink" Target="http://www.european-funding-guide.eu/internship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st.hr/me%C4%91unarodna-suradnja" TargetMode="External"/><Relationship Id="rId2" Type="http://schemas.openxmlformats.org/officeDocument/2006/relationships/hyperlink" Target="http://www.unist.hr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9552" y="1988841"/>
            <a:ext cx="7416824" cy="1973560"/>
          </a:xfrm>
        </p:spPr>
        <p:txBody>
          <a:bodyPr>
            <a:noAutofit/>
          </a:bodyPr>
          <a:lstStyle/>
          <a:p>
            <a:r>
              <a:rPr lang="hr-HR" sz="5400" b="1" dirty="0">
                <a:solidFill>
                  <a:srgbClr val="FF0000"/>
                </a:solidFill>
                <a:ea typeface="Arial Unicode MS" pitchFamily="34" charset="-128"/>
                <a:cs typeface="Marion Regular"/>
              </a:rPr>
              <a:t>E</a:t>
            </a:r>
            <a:r>
              <a:rPr lang="hr-HR" sz="5400" b="1" dirty="0">
                <a:solidFill>
                  <a:srgbClr val="000090"/>
                </a:solidFill>
                <a:ea typeface="Arial Unicode MS" pitchFamily="34" charset="-128"/>
                <a:cs typeface="Marion Regular"/>
              </a:rPr>
              <a:t>R</a:t>
            </a:r>
            <a:r>
              <a:rPr lang="hr-HR" sz="5400" b="1" dirty="0">
                <a:solidFill>
                  <a:srgbClr val="630DA0"/>
                </a:solidFill>
                <a:ea typeface="Arial Unicode MS" pitchFamily="34" charset="-128"/>
                <a:cs typeface="Marion Regular"/>
              </a:rPr>
              <a:t>A</a:t>
            </a:r>
            <a:r>
              <a:rPr lang="hr-HR" sz="5400" b="1" dirty="0">
                <a:solidFill>
                  <a:srgbClr val="008000"/>
                </a:solidFill>
                <a:ea typeface="Arial Unicode MS" pitchFamily="34" charset="-128"/>
                <a:cs typeface="Marion Regular"/>
              </a:rPr>
              <a:t>S</a:t>
            </a:r>
            <a:r>
              <a:rPr lang="hr-HR" sz="5400" b="1" dirty="0">
                <a:solidFill>
                  <a:srgbClr val="FFFF00"/>
                </a:solidFill>
                <a:ea typeface="Arial Unicode MS" pitchFamily="34" charset="-128"/>
                <a:cs typeface="Marion Regular"/>
              </a:rPr>
              <a:t>M</a:t>
            </a:r>
            <a:r>
              <a:rPr lang="hr-HR" sz="5400" b="1" dirty="0">
                <a:solidFill>
                  <a:schemeClr val="bg1">
                    <a:lumMod val="85000"/>
                  </a:schemeClr>
                </a:solidFill>
                <a:ea typeface="Arial Unicode MS" pitchFamily="34" charset="-128"/>
                <a:cs typeface="Marion Regular"/>
              </a:rPr>
              <a:t>U</a:t>
            </a:r>
            <a:r>
              <a:rPr lang="hr-HR" sz="5400" b="1" dirty="0">
                <a:solidFill>
                  <a:schemeClr val="accent4">
                    <a:lumMod val="60000"/>
                    <a:lumOff val="40000"/>
                  </a:schemeClr>
                </a:solidFill>
                <a:ea typeface="Arial Unicode MS" pitchFamily="34" charset="-128"/>
                <a:cs typeface="Marion Regular"/>
              </a:rPr>
              <a:t>S</a:t>
            </a:r>
            <a:r>
              <a:rPr lang="hr-HR" sz="5400" b="1" baseline="30000" dirty="0">
                <a:solidFill>
                  <a:schemeClr val="accent6">
                    <a:lumMod val="75000"/>
                  </a:schemeClr>
                </a:solidFill>
                <a:ea typeface="Arial Unicode MS" pitchFamily="34" charset="-128"/>
                <a:cs typeface="Marion Regular"/>
              </a:rPr>
              <a:t>+</a:t>
            </a:r>
            <a:r>
              <a:rPr lang="ta-IN" sz="5400" b="1" baseline="30000" dirty="0">
                <a:solidFill>
                  <a:schemeClr val="accent6">
                    <a:lumMod val="75000"/>
                  </a:schemeClr>
                </a:solidFill>
                <a:ea typeface="Arial Unicode MS" pitchFamily="34" charset="-128"/>
                <a:cs typeface="Marion Regular"/>
              </a:rPr>
              <a:t> </a:t>
            </a:r>
            <a:r>
              <a:rPr lang="hr-HR" sz="5400" b="1" dirty="0">
                <a:solidFill>
                  <a:srgbClr val="002060"/>
                </a:solidFill>
                <a:ea typeface="Arial Unicode MS" pitchFamily="34" charset="-128"/>
                <a:cs typeface="Marion Regular"/>
              </a:rPr>
              <a:t>Mobilnost</a:t>
            </a:r>
            <a:br>
              <a:rPr lang="hr-HR" sz="5400" b="1" dirty="0">
                <a:solidFill>
                  <a:srgbClr val="002060"/>
                </a:solidFill>
                <a:ea typeface="Arial Unicode MS" pitchFamily="34" charset="-128"/>
                <a:cs typeface="Marion Regular"/>
              </a:rPr>
            </a:br>
            <a:r>
              <a:rPr lang="ta-IN" sz="5400" b="1" dirty="0">
                <a:solidFill>
                  <a:srgbClr val="002060"/>
                </a:solidFill>
                <a:ea typeface="Arial Unicode MS" pitchFamily="34" charset="-128"/>
                <a:cs typeface="Marion Regular"/>
              </a:rPr>
              <a:t> </a:t>
            </a:r>
            <a:r>
              <a:rPr lang="hr-HR" sz="5400" b="1" dirty="0">
                <a:solidFill>
                  <a:srgbClr val="002060"/>
                </a:solidFill>
                <a:ea typeface="Arial Unicode MS" pitchFamily="34" charset="-128"/>
                <a:cs typeface="Marion Regular"/>
              </a:rPr>
              <a:t> studenata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356175" cy="1752600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rgbClr val="002060"/>
                </a:solidFill>
                <a:latin typeface="+mj-lt"/>
                <a:ea typeface="Arial Unicode MS" pitchFamily="34" charset="-128"/>
                <a:cs typeface="Marion Regular"/>
              </a:rPr>
              <a:t>Ak. god. 2024./2025.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2DBB4-BB35-4D3E-B62C-92517CE79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6000328"/>
          </a:xfrm>
        </p:spPr>
        <p:txBody>
          <a:bodyPr>
            <a:normAutofit/>
          </a:bodyPr>
          <a:lstStyle/>
          <a:p>
            <a:r>
              <a:rPr lang="hr-HR" sz="2400" dirty="0">
                <a:cs typeface="Marion Regular"/>
              </a:rPr>
              <a:t>- studenti djeca hrvatskih branitelja</a:t>
            </a:r>
            <a:br>
              <a:rPr lang="hr-HR" sz="2400" dirty="0">
                <a:cs typeface="Marion Regular"/>
              </a:rPr>
            </a:br>
            <a:r>
              <a:rPr lang="hr-HR" sz="2400" dirty="0">
                <a:cs typeface="Marion Regular"/>
              </a:rPr>
              <a:t>- studenti pripadnici romske manjine</a:t>
            </a:r>
            <a:br>
              <a:rPr lang="hr-HR" sz="2400" dirty="0"/>
            </a:br>
            <a:r>
              <a:rPr lang="hr-HR" sz="2400" dirty="0"/>
              <a:t>- </a:t>
            </a:r>
            <a:r>
              <a:rPr lang="en-US" sz="2400" dirty="0" err="1"/>
              <a:t>studenti</a:t>
            </a:r>
            <a:r>
              <a:rPr lang="en-US" sz="2400" dirty="0"/>
              <a:t> </a:t>
            </a:r>
            <a:r>
              <a:rPr lang="en-US" sz="2400" dirty="0" err="1"/>
              <a:t>iz</a:t>
            </a:r>
            <a:r>
              <a:rPr lang="en-US" sz="2400" dirty="0"/>
              <a:t> </a:t>
            </a:r>
            <a:r>
              <a:rPr lang="en-US" sz="2400" dirty="0" err="1"/>
              <a:t>alternativne</a:t>
            </a:r>
            <a:r>
              <a:rPr lang="en-US" sz="2400" dirty="0"/>
              <a:t> </a:t>
            </a:r>
            <a:r>
              <a:rPr lang="en-US" sz="2400" dirty="0" err="1"/>
              <a:t>skrbi</a:t>
            </a:r>
            <a:br>
              <a:rPr lang="hr-HR" sz="2400" dirty="0"/>
            </a:br>
            <a:r>
              <a:rPr lang="hr-HR" sz="2400" dirty="0"/>
              <a:t>- </a:t>
            </a:r>
            <a:r>
              <a:rPr lang="pl-PL" sz="2400" dirty="0"/>
              <a:t>studenti beskućnici i oni koji se nalaze u riziku od beskućništva</a:t>
            </a:r>
            <a:br>
              <a:rPr lang="pl-PL" sz="2400" dirty="0"/>
            </a:br>
            <a:r>
              <a:rPr lang="pl-PL" sz="2400" dirty="0"/>
              <a:t>- </a:t>
            </a:r>
            <a:r>
              <a:rPr lang="en-US" sz="2400" dirty="0" err="1"/>
              <a:t>studenti</a:t>
            </a:r>
            <a:r>
              <a:rPr lang="en-US" sz="2400" dirty="0"/>
              <a:t> </a:t>
            </a:r>
            <a:r>
              <a:rPr lang="en-US" sz="2400" dirty="0" err="1"/>
              <a:t>iz</a:t>
            </a:r>
            <a:r>
              <a:rPr lang="en-US" sz="2400" dirty="0"/>
              <a:t> </a:t>
            </a:r>
            <a:r>
              <a:rPr lang="en-US" sz="2400" dirty="0" err="1"/>
              <a:t>ruralnih</a:t>
            </a:r>
            <a:r>
              <a:rPr lang="en-US" sz="2400" dirty="0"/>
              <a:t> </a:t>
            </a:r>
            <a:r>
              <a:rPr lang="en-US" sz="2400" dirty="0" err="1"/>
              <a:t>područja</a:t>
            </a:r>
            <a:r>
              <a:rPr lang="en-US" sz="2400" dirty="0"/>
              <a:t>, </a:t>
            </a:r>
            <a:r>
              <a:rPr lang="en-US" sz="2400" dirty="0" err="1"/>
              <a:t>manjih</a:t>
            </a:r>
            <a:r>
              <a:rPr lang="en-US" sz="2400" dirty="0"/>
              <a:t> </a:t>
            </a:r>
            <a:r>
              <a:rPr lang="en-US" sz="2400" dirty="0" err="1"/>
              <a:t>mjesta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otoka</a:t>
            </a:r>
            <a:br>
              <a:rPr lang="hr-HR" sz="2400" dirty="0"/>
            </a:br>
            <a:br>
              <a:rPr lang="hr-HR" sz="2400" dirty="0"/>
            </a:br>
            <a:r>
              <a:rPr lang="hr-HR" sz="2400" dirty="0"/>
              <a:t>Student se može prijaviti </a:t>
            </a:r>
            <a:r>
              <a:rPr lang="hr-HR" sz="2400" b="1" dirty="0">
                <a:solidFill>
                  <a:srgbClr val="002060"/>
                </a:solidFill>
              </a:rPr>
              <a:t>samo za jednu kategoriju </a:t>
            </a:r>
            <a:r>
              <a:rPr lang="hr-HR" sz="2400" dirty="0"/>
              <a:t>vezano uz studente s manje mogućnosti.</a:t>
            </a:r>
            <a:br>
              <a:rPr lang="hr-HR" sz="2400" dirty="0"/>
            </a:br>
            <a:r>
              <a:rPr lang="hr-HR" sz="2400" dirty="0"/>
              <a:t>IZNIMKA: Studenti s posebnim</a:t>
            </a:r>
            <a:br>
              <a:rPr lang="hr-HR" sz="2400" dirty="0"/>
            </a:br>
            <a:r>
              <a:rPr lang="hr-HR" sz="2400" dirty="0"/>
              <a:t>potrebama/s invaliditetom koji potražuju potporu za </a:t>
            </a:r>
            <a:r>
              <a:rPr lang="hr-HR" sz="2400" dirty="0" err="1"/>
              <a:t>uključivost</a:t>
            </a:r>
            <a:r>
              <a:rPr lang="hr-HR" sz="2400" dirty="0"/>
              <a:t> mogu se prijaviti i za kategoriju studenta s manje mogućnosti (te dvije vrste kategorija nisu međusobno isključive).</a:t>
            </a:r>
            <a:br>
              <a:rPr lang="hr-HR" sz="2400" dirty="0"/>
            </a:br>
            <a:br>
              <a:rPr lang="hr-HR" sz="2400" dirty="0"/>
            </a:b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3360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0EC2B-F132-4D70-A77D-F64B6E674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5784304"/>
          </a:xfrm>
        </p:spPr>
        <p:txBody>
          <a:bodyPr/>
          <a:lstStyle/>
          <a:p>
            <a:r>
              <a:rPr lang="ta-IN" sz="2400" dirty="0">
                <a:solidFill>
                  <a:srgbClr val="002060"/>
                </a:solidFill>
                <a:cs typeface="Marion Regular"/>
              </a:rPr>
              <a:t>F</a:t>
            </a:r>
            <a:r>
              <a:rPr lang="en-US" sz="2400" dirty="0" err="1">
                <a:solidFill>
                  <a:srgbClr val="002060"/>
                </a:solidFill>
                <a:cs typeface="Marion Regular"/>
              </a:rPr>
              <a:t>i</a:t>
            </a:r>
            <a:r>
              <a:rPr lang="ta-IN" sz="2400" dirty="0">
                <a:solidFill>
                  <a:srgbClr val="002060"/>
                </a:solidFill>
                <a:cs typeface="Marion Regular"/>
              </a:rPr>
              <a:t>nancijska potpora</a:t>
            </a:r>
            <a:br>
              <a:rPr lang="hr-HR" sz="2400" dirty="0">
                <a:solidFill>
                  <a:srgbClr val="002060"/>
                </a:solidFill>
                <a:cs typeface="Marion Regular"/>
              </a:rPr>
            </a:br>
            <a:br>
              <a:rPr lang="ta-IN" sz="2400" b="1" dirty="0">
                <a:cs typeface="Marion Regular"/>
              </a:rPr>
            </a:br>
            <a:r>
              <a:rPr lang="ta-IN" sz="2400" dirty="0">
                <a:cs typeface="Marion Regular"/>
              </a:rPr>
              <a:t>80% ukupnog iznosa isplačuje se prije, 20% iznosa po povratku</a:t>
            </a:r>
            <a:br>
              <a:rPr lang="hr-HR" sz="2400" dirty="0">
                <a:solidFill>
                  <a:schemeClr val="accent4">
                    <a:lumMod val="60000"/>
                    <a:lumOff val="40000"/>
                  </a:schemeClr>
                </a:solidFill>
                <a:cs typeface="Marion Regular"/>
              </a:rPr>
            </a:br>
            <a:br>
              <a:rPr lang="hr-HR" sz="2400" dirty="0">
                <a:solidFill>
                  <a:schemeClr val="accent4">
                    <a:lumMod val="60000"/>
                    <a:lumOff val="40000"/>
                  </a:schemeClr>
                </a:solidFill>
                <a:cs typeface="Marion Regular"/>
              </a:rPr>
            </a:br>
            <a:br>
              <a:rPr lang="ta-IN" sz="2400" dirty="0">
                <a:cs typeface="Marion Regular"/>
              </a:rPr>
            </a:br>
            <a:br>
              <a:rPr lang="hr-HR" sz="2400" dirty="0">
                <a:cs typeface="Marion Regular"/>
              </a:rPr>
            </a:br>
            <a:r>
              <a:rPr lang="ta-IN" sz="2400" dirty="0">
                <a:solidFill>
                  <a:srgbClr val="002060"/>
                </a:solidFill>
                <a:cs typeface="Marion Regular"/>
              </a:rPr>
              <a:t>Školarina</a:t>
            </a:r>
            <a:br>
              <a:rPr lang="ta-IN" sz="2400" b="1" dirty="0">
                <a:cs typeface="Marion Regular"/>
              </a:rPr>
            </a:br>
            <a:r>
              <a:rPr lang="ta-IN" sz="2400" dirty="0">
                <a:cs typeface="Marion Regular"/>
              </a:rPr>
              <a:t>student koji sam financira studij, nastavlja plačati školarinu</a:t>
            </a:r>
            <a:br>
              <a:rPr lang="ta-IN" sz="2400" b="1" dirty="0">
                <a:cs typeface="Marion Regular"/>
              </a:rPr>
            </a:br>
            <a:br>
              <a:rPr lang="ta-IN" sz="2400" b="1" dirty="0">
                <a:cs typeface="Marion Regular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2353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A9188-A575-43B0-837F-87B028B8F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3953823"/>
          </a:xfrm>
        </p:spPr>
        <p:txBody>
          <a:bodyPr/>
          <a:lstStyle/>
          <a:p>
            <a:r>
              <a:rPr lang="hr-HR" sz="3200" dirty="0">
                <a:solidFill>
                  <a:srgbClr val="0070C0"/>
                </a:solidFill>
              </a:rPr>
              <a:t>Obaveze studenta?</a:t>
            </a:r>
            <a:br>
              <a:rPr lang="hr-HR" sz="3200" dirty="0">
                <a:solidFill>
                  <a:srgbClr val="0070C0"/>
                </a:solidFill>
              </a:rPr>
            </a:br>
            <a:br>
              <a:rPr lang="hr-HR" sz="3200" dirty="0">
                <a:solidFill>
                  <a:srgbClr val="0070C0"/>
                </a:solidFill>
              </a:rPr>
            </a:br>
            <a:r>
              <a:rPr lang="hr-HR" sz="2800" dirty="0"/>
              <a:t>prije odlaska </a:t>
            </a:r>
            <a:br>
              <a:rPr lang="hr-HR" sz="2800" dirty="0"/>
            </a:br>
            <a:r>
              <a:rPr lang="hr-HR" sz="2800" dirty="0"/>
              <a:t>tijekom boravka </a:t>
            </a:r>
            <a:br>
              <a:rPr lang="hr-HR" sz="2800" dirty="0"/>
            </a:br>
            <a:r>
              <a:rPr lang="hr-HR" sz="2800" dirty="0"/>
              <a:t>po povratku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3063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0D6B9-0584-4CD0-8BAA-DD15A1DD9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4673903"/>
          </a:xfrm>
        </p:spPr>
        <p:txBody>
          <a:bodyPr>
            <a:noAutofit/>
          </a:bodyPr>
          <a:lstStyle/>
          <a:p>
            <a:r>
              <a:rPr lang="hr-HR" sz="3200" dirty="0">
                <a:solidFill>
                  <a:srgbClr val="0070C0"/>
                </a:solidFill>
                <a:cs typeface="Marion Regular"/>
              </a:rPr>
              <a:t>Obveze studenta </a:t>
            </a:r>
            <a:r>
              <a:rPr lang="hr-HR" sz="3200" b="1" dirty="0">
                <a:solidFill>
                  <a:srgbClr val="0070C0"/>
                </a:solidFill>
                <a:cs typeface="Marion Regular"/>
              </a:rPr>
              <a:t>prije mobilnosti</a:t>
            </a:r>
            <a:br>
              <a:rPr lang="ta-IN" sz="2400" dirty="0">
                <a:cs typeface="Marion Regular"/>
              </a:rPr>
            </a:br>
            <a:br>
              <a:rPr lang="ta-IN" sz="2400" dirty="0">
                <a:cs typeface="Marion Regular"/>
              </a:rPr>
            </a:br>
            <a:r>
              <a:rPr lang="ta-IN" sz="2400" dirty="0">
                <a:solidFill>
                  <a:srgbClr val="0070C0"/>
                </a:solidFill>
                <a:cs typeface="Marion Regular"/>
              </a:rPr>
              <a:t>Pratiti natječaj</a:t>
            </a:r>
            <a:r>
              <a:rPr lang="hr-HR" sz="2400" dirty="0">
                <a:solidFill>
                  <a:srgbClr val="0070C0"/>
                </a:solidFill>
                <a:cs typeface="Marion Regular"/>
              </a:rPr>
              <a:t> </a:t>
            </a:r>
            <a:br>
              <a:rPr lang="hr-HR" sz="2400" dirty="0">
                <a:cs typeface="Marion Regular"/>
              </a:rPr>
            </a:br>
            <a:r>
              <a:rPr lang="hr-HR" sz="2400" dirty="0">
                <a:cs typeface="Marion Regular"/>
              </a:rPr>
              <a:t>(https://www.unist.hr/me%C4%91unarodna-suradnja/me%C4%91unarodna-razmjena-i-natjecaji/natjecaji)</a:t>
            </a:r>
            <a:br>
              <a:rPr lang="ta-IN" sz="2400" dirty="0">
                <a:cs typeface="Marion Regular"/>
              </a:rPr>
            </a:br>
            <a:br>
              <a:rPr lang="ta-IN" sz="2400" dirty="0">
                <a:cs typeface="Marion Regular"/>
              </a:rPr>
            </a:br>
            <a:r>
              <a:rPr lang="hr-HR" sz="2400" dirty="0">
                <a:solidFill>
                  <a:srgbClr val="0070C0"/>
                </a:solidFill>
                <a:cs typeface="Marion Regular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Kriteriji rangiranja KIF</a:t>
            </a:r>
            <a:br>
              <a:rPr lang="hr-HR" sz="2400" dirty="0">
                <a:cs typeface="Marion Regular"/>
              </a:rPr>
            </a:br>
            <a:r>
              <a:rPr lang="ta-IN" sz="2400" dirty="0">
                <a:solidFill>
                  <a:srgbClr val="0070C0"/>
                </a:solidFill>
                <a:cs typeface="Marion Regular"/>
              </a:rPr>
              <a:t>Pravovremeno se prijaviti</a:t>
            </a:r>
            <a:r>
              <a:rPr lang="hr-HR" sz="2400" dirty="0">
                <a:solidFill>
                  <a:srgbClr val="0070C0"/>
                </a:solidFill>
                <a:cs typeface="Marion Regular"/>
              </a:rPr>
              <a:t>!</a:t>
            </a:r>
            <a:br>
              <a:rPr lang="ta-IN" sz="2400" dirty="0">
                <a:solidFill>
                  <a:srgbClr val="0070C0"/>
                </a:solidFill>
                <a:cs typeface="Marion Regular"/>
              </a:rPr>
            </a:br>
            <a:br>
              <a:rPr lang="hr-HR" sz="2400" dirty="0">
                <a:latin typeface="Marion Regular"/>
                <a:cs typeface="Marion Regular"/>
              </a:rPr>
            </a:br>
            <a:endParaRPr lang="en-US" sz="2400" dirty="0">
              <a:latin typeface="Marion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283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4632176"/>
          </a:xfrm>
        </p:spPr>
        <p:txBody>
          <a:bodyPr/>
          <a:lstStyle/>
          <a:p>
            <a:pPr>
              <a:lnSpc>
                <a:spcPct val="120000"/>
              </a:lnSpc>
            </a:pPr>
            <a:br>
              <a:rPr lang="hr-HR" sz="2800" b="1" dirty="0">
                <a:solidFill>
                  <a:srgbClr val="0070C0"/>
                </a:solidFill>
                <a:cs typeface="Marion Regular"/>
              </a:rPr>
            </a:br>
            <a:r>
              <a:rPr lang="ta-IN" sz="2800" b="1" dirty="0">
                <a:solidFill>
                  <a:srgbClr val="0070C0"/>
                </a:solidFill>
                <a:cs typeface="Marion Regular"/>
              </a:rPr>
              <a:t>Prije odlaska</a:t>
            </a:r>
            <a:br>
              <a:rPr lang="ta-IN" sz="2800" b="1" dirty="0">
                <a:cs typeface="Marion Regular"/>
              </a:rPr>
            </a:br>
            <a:br>
              <a:rPr lang="hr-HR" sz="2800" b="1" dirty="0">
                <a:cs typeface="Marion Regular"/>
              </a:rPr>
            </a:br>
            <a:r>
              <a:rPr lang="ta-IN" sz="2400" dirty="0">
                <a:cs typeface="Marion Regular"/>
              </a:rPr>
              <a:t>Odluka o odabiru kandidata</a:t>
            </a:r>
            <a:br>
              <a:rPr lang="ta-IN" sz="2400" dirty="0">
                <a:cs typeface="Marion Regular"/>
              </a:rPr>
            </a:br>
            <a:r>
              <a:rPr lang="ta-IN" sz="2400" dirty="0">
                <a:cs typeface="Marion Regular"/>
              </a:rPr>
              <a:t>Nominiranje studenta inozemnoj instituciji</a:t>
            </a:r>
            <a:r>
              <a:rPr lang="hr-HR" sz="2400" dirty="0">
                <a:cs typeface="Marion Regular"/>
              </a:rPr>
              <a:t> </a:t>
            </a:r>
            <a:br>
              <a:rPr lang="ta-IN" sz="2400" dirty="0">
                <a:cs typeface="Marion Regular"/>
              </a:rPr>
            </a:br>
            <a:r>
              <a:rPr lang="ta-IN" sz="2400" dirty="0">
                <a:cs typeface="Marion Regular"/>
              </a:rPr>
              <a:t>Prihvatno pismo</a:t>
            </a:r>
            <a:br>
              <a:rPr lang="ta-IN" sz="2400" dirty="0">
                <a:cs typeface="Marion Regular"/>
              </a:rPr>
            </a:br>
            <a:r>
              <a:rPr lang="ta-IN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879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7931224" cy="6165304"/>
          </a:xfrm>
        </p:spPr>
        <p:txBody>
          <a:bodyPr>
            <a:normAutofit fontScale="90000"/>
          </a:bodyPr>
          <a:lstStyle/>
          <a:p>
            <a:r>
              <a:rPr lang="hr-HR" sz="3100" b="1" dirty="0">
                <a:latin typeface="Century" pitchFamily="18" charset="0"/>
              </a:rPr>
              <a:t>			</a:t>
            </a:r>
            <a:br>
              <a:rPr lang="hr-HR" sz="3100" b="1" dirty="0">
                <a:latin typeface="Century" pitchFamily="18" charset="0"/>
              </a:rPr>
            </a:br>
            <a:br>
              <a:rPr lang="hr-HR" sz="3100" b="1" dirty="0">
                <a:latin typeface="Century" pitchFamily="18" charset="0"/>
              </a:rPr>
            </a:br>
            <a:br>
              <a:rPr lang="hr-HR" sz="3100" b="1" dirty="0">
                <a:latin typeface="Century" pitchFamily="18" charset="0"/>
              </a:rPr>
            </a:br>
            <a:br>
              <a:rPr lang="hr-HR" sz="3100" b="1" dirty="0">
                <a:latin typeface="Century" pitchFamily="18" charset="0"/>
              </a:rPr>
            </a:br>
            <a:br>
              <a:rPr lang="hr-HR" sz="3100" b="1" dirty="0">
                <a:latin typeface="Century" pitchFamily="18" charset="0"/>
              </a:rPr>
            </a:br>
            <a:r>
              <a:rPr lang="hr-HR" sz="3100" b="1" dirty="0">
                <a:solidFill>
                  <a:srgbClr val="0070C0"/>
                </a:solidFill>
                <a:cs typeface="Marion Regular"/>
              </a:rPr>
              <a:t>Jezična priprema</a:t>
            </a:r>
            <a:br>
              <a:rPr lang="hr-HR" sz="3100" b="1" dirty="0"/>
            </a:br>
            <a:r>
              <a:rPr lang="hr-HR" sz="3100" b="1" dirty="0"/>
              <a:t>			</a:t>
            </a:r>
            <a:br>
              <a:rPr lang="hr-HR" sz="2800" dirty="0">
                <a:cs typeface="Marion Regular"/>
              </a:rPr>
            </a:br>
            <a:r>
              <a:rPr lang="ta-IN" sz="2800" dirty="0">
                <a:solidFill>
                  <a:srgbClr val="0070C0"/>
                </a:solidFill>
                <a:latin typeface="+mn-lt"/>
                <a:cs typeface="Marion Regular"/>
              </a:rPr>
              <a:t>P</a:t>
            </a:r>
            <a:r>
              <a:rPr lang="vi-VN" sz="2800" dirty="0">
                <a:solidFill>
                  <a:srgbClr val="0070C0"/>
                </a:solidFill>
                <a:latin typeface="+mn-lt"/>
                <a:cs typeface="Marion Regular"/>
              </a:rPr>
              <a:t>otvrd</a:t>
            </a:r>
            <a:r>
              <a:rPr lang="hr-HR" sz="2800" dirty="0">
                <a:solidFill>
                  <a:srgbClr val="0070C0"/>
                </a:solidFill>
                <a:latin typeface="+mn-lt"/>
                <a:cs typeface="Marion Regular"/>
              </a:rPr>
              <a:t>a</a:t>
            </a:r>
            <a:r>
              <a:rPr lang="vi-VN" sz="2800" dirty="0">
                <a:solidFill>
                  <a:srgbClr val="0070C0"/>
                </a:solidFill>
                <a:latin typeface="+mn-lt"/>
                <a:cs typeface="Marion Regular"/>
              </a:rPr>
              <a:t> o znanju stranog jezika</a:t>
            </a:r>
            <a:r>
              <a:rPr lang="hr-HR" sz="2800" dirty="0">
                <a:solidFill>
                  <a:srgbClr val="0070C0"/>
                </a:solidFill>
                <a:latin typeface="+mn-lt"/>
                <a:cs typeface="Marion Regular"/>
              </a:rPr>
              <a:t> </a:t>
            </a:r>
            <a:br>
              <a:rPr lang="hr-HR" sz="2800" b="1" dirty="0">
                <a:latin typeface="+mn-lt"/>
                <a:cs typeface="Marion Regular"/>
              </a:rPr>
            </a:br>
            <a:r>
              <a:rPr lang="hr-HR" sz="2200" dirty="0">
                <a:latin typeface="+mn-lt"/>
                <a:cs typeface="Marion Regular"/>
              </a:rPr>
              <a:t>(</a:t>
            </a:r>
            <a:r>
              <a:rPr lang="vi-VN" sz="2200" dirty="0">
                <a:latin typeface="+mn-lt"/>
                <a:cs typeface="Marion Regular"/>
              </a:rPr>
              <a:t>englesk</a:t>
            </a:r>
            <a:r>
              <a:rPr lang="hr-HR" sz="2200" dirty="0">
                <a:latin typeface="+mn-lt"/>
                <a:cs typeface="Marion Regular"/>
              </a:rPr>
              <a:t>i ili </a:t>
            </a:r>
            <a:r>
              <a:rPr lang="vi-VN" sz="2200" dirty="0">
                <a:latin typeface="+mn-lt"/>
                <a:cs typeface="Marion Regular"/>
              </a:rPr>
              <a:t>jezik države u koju se dolazi</a:t>
            </a:r>
            <a:r>
              <a:rPr lang="hr-HR" sz="2200" dirty="0">
                <a:latin typeface="+mn-lt"/>
                <a:cs typeface="Marion Regular"/>
              </a:rPr>
              <a:t>)</a:t>
            </a:r>
            <a:r>
              <a:rPr lang="vi-VN" sz="2200" dirty="0">
                <a:latin typeface="+mn-lt"/>
                <a:cs typeface="Marion Regular"/>
              </a:rPr>
              <a:t> za Erasmus+ studente </a:t>
            </a:r>
            <a:br>
              <a:rPr lang="hr-HR" sz="2200" dirty="0">
                <a:latin typeface="Garamond" panose="02020404030301010803" pitchFamily="18" charset="0"/>
                <a:cs typeface="Marion Regular"/>
              </a:rPr>
            </a:br>
            <a:br>
              <a:rPr lang="hr-HR" sz="2200" dirty="0">
                <a:latin typeface="Garamond" panose="02020404030301010803" pitchFamily="18" charset="0"/>
                <a:cs typeface="Marion Regular"/>
              </a:rPr>
            </a:br>
            <a:r>
              <a:rPr lang="ta-IN" sz="2800" dirty="0">
                <a:solidFill>
                  <a:srgbClr val="0070C0"/>
                </a:solidFill>
                <a:latin typeface="+mn-lt"/>
                <a:cs typeface="Marion Regular"/>
              </a:rPr>
              <a:t>O</a:t>
            </a:r>
            <a:r>
              <a:rPr lang="vi-VN" sz="2800" dirty="0">
                <a:solidFill>
                  <a:srgbClr val="0070C0"/>
                </a:solidFill>
                <a:latin typeface="+mn-lt"/>
                <a:cs typeface="Marion Regular"/>
              </a:rPr>
              <a:t>nline test procjene jezičnih kompetencija </a:t>
            </a:r>
            <a:br>
              <a:rPr lang="hr-HR" sz="2800" dirty="0">
                <a:latin typeface="+mn-lt"/>
                <a:cs typeface="Marion Regular"/>
              </a:rPr>
            </a:br>
            <a:r>
              <a:rPr lang="ta-IN" sz="2200" dirty="0">
                <a:latin typeface="Garamond" panose="02020404030301010803" pitchFamily="18" charset="0"/>
                <a:cs typeface="Marion Regular"/>
              </a:rPr>
              <a:t>(</a:t>
            </a:r>
            <a:r>
              <a:rPr lang="en-US" sz="2200" dirty="0">
                <a:latin typeface="Garamond" panose="02020404030301010803" pitchFamily="18" charset="0"/>
                <a:cs typeface="Marion Regular"/>
              </a:rPr>
              <a:t>online platform</a:t>
            </a:r>
            <a:r>
              <a:rPr lang="ta-IN" sz="2200" dirty="0">
                <a:latin typeface="Garamond" panose="02020404030301010803" pitchFamily="18" charset="0"/>
                <a:cs typeface="Marion Regular"/>
              </a:rPr>
              <a:t>a</a:t>
            </a:r>
            <a:r>
              <a:rPr lang="en-US" sz="2200" dirty="0">
                <a:latin typeface="Garamond" panose="02020404030301010803" pitchFamily="18" charset="0"/>
                <a:cs typeface="Marion Regular"/>
              </a:rPr>
              <a:t> Erasmus+ Online Linguistic Support (OLS)</a:t>
            </a:r>
            <a:r>
              <a:rPr lang="ta-IN" sz="2200" dirty="0">
                <a:latin typeface="Garamond" panose="02020404030301010803" pitchFamily="18" charset="0"/>
                <a:cs typeface="Marion Regular"/>
              </a:rPr>
              <a:t>)*</a:t>
            </a:r>
            <a:r>
              <a:rPr lang="en-US" sz="2200" dirty="0">
                <a:latin typeface="Garamond" panose="02020404030301010803" pitchFamily="18" charset="0"/>
                <a:cs typeface="Marion Regular"/>
              </a:rPr>
              <a:t> </a:t>
            </a:r>
            <a:br>
              <a:rPr lang="vi-VN" sz="2200" dirty="0">
                <a:cs typeface="Marion Regular"/>
              </a:rPr>
            </a:br>
            <a:r>
              <a:rPr lang="vi-VN" sz="2800" dirty="0"/>
              <a:t> </a:t>
            </a:r>
            <a:br>
              <a:rPr lang="hr-HR" sz="2800" dirty="0">
                <a:latin typeface="Garamond" panose="02020404030301010803" pitchFamily="18" charset="0"/>
              </a:rPr>
            </a:br>
            <a:br>
              <a:rPr lang="vi-VN" sz="2800" dirty="0"/>
            </a:br>
            <a:br>
              <a:rPr lang="vi-VN" sz="2800" dirty="0">
                <a:latin typeface="Century" pitchFamily="18" charset="0"/>
              </a:rPr>
            </a:br>
            <a:br>
              <a:rPr lang="ta-IN" sz="2800" dirty="0">
                <a:latin typeface="Century" pitchFamily="18" charset="0"/>
              </a:rPr>
            </a:br>
            <a:br>
              <a:rPr lang="ta-IN" sz="2800" dirty="0">
                <a:latin typeface="Century" pitchFamily="18" charset="0"/>
              </a:rPr>
            </a:br>
            <a:br>
              <a:rPr lang="ta-IN" sz="2800" dirty="0">
                <a:latin typeface="Century" pitchFamily="18" charset="0"/>
              </a:rPr>
            </a:br>
            <a:br>
              <a:rPr lang="hr-HR" sz="2800" dirty="0">
                <a:latin typeface="Century" pitchFamily="18" charset="0"/>
              </a:rPr>
            </a:br>
            <a:br>
              <a:rPr lang="hr-HR" sz="2800" dirty="0">
                <a:latin typeface="Century" pitchFamily="18" charset="0"/>
              </a:rPr>
            </a:br>
            <a:endParaRPr lang="hr-HR" sz="2800" dirty="0"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a-IN" sz="2800" b="1" dirty="0"/>
              <a:t>	</a:t>
            </a:r>
            <a:r>
              <a:rPr lang="ta-IN" sz="2800" b="1" dirty="0">
                <a:cs typeface="Marion Regular"/>
              </a:rPr>
              <a:t>  </a:t>
            </a:r>
            <a:r>
              <a:rPr lang="hr-HR" sz="2800" b="1" dirty="0">
                <a:solidFill>
                  <a:srgbClr val="0070C0"/>
                </a:solidFill>
                <a:cs typeface="Marion Regular"/>
              </a:rPr>
              <a:t>Obveze studenta prije mobilnosti</a:t>
            </a:r>
            <a:br>
              <a:rPr lang="hr-HR" sz="2800" dirty="0">
                <a:cs typeface="Marion Regular"/>
              </a:rPr>
            </a:br>
            <a:r>
              <a:rPr lang="hr-HR" sz="2800" dirty="0">
                <a:cs typeface="Marion Regular"/>
              </a:rPr>
              <a:t>- </a:t>
            </a:r>
            <a:r>
              <a:rPr lang="ta-IN" sz="2700" dirty="0">
                <a:cs typeface="Marion Regular"/>
              </a:rPr>
              <a:t>P</a:t>
            </a:r>
            <a:r>
              <a:rPr lang="hr-HR" sz="2700" dirty="0">
                <a:cs typeface="Marion Regular"/>
              </a:rPr>
              <a:t>roučiti internetske stranice inozemnog sveučilišta, informirati se o roku za prijavu</a:t>
            </a:r>
            <a:br>
              <a:rPr lang="hr-HR" sz="2700" dirty="0">
                <a:cs typeface="Marion Regular"/>
              </a:rPr>
            </a:br>
            <a:r>
              <a:rPr lang="hr-HR" sz="2700" dirty="0">
                <a:cs typeface="Marion Regular"/>
              </a:rPr>
              <a:t>- Sporazum o priznavanju razdoblja mobilnosti</a:t>
            </a:r>
            <a:r>
              <a:rPr lang="ta-IN" sz="2700" dirty="0">
                <a:cs typeface="Marion Regular"/>
              </a:rPr>
              <a:t> (</a:t>
            </a:r>
            <a:r>
              <a:rPr lang="hr-HR" sz="2700" dirty="0">
                <a:cs typeface="Marion Regular"/>
              </a:rPr>
              <a:t>Learning Agreement</a:t>
            </a:r>
            <a:r>
              <a:rPr lang="ta-IN" sz="2700" dirty="0">
                <a:cs typeface="Marion Regular"/>
              </a:rPr>
              <a:t>-LA) </a:t>
            </a:r>
            <a:br>
              <a:rPr lang="ta-IN" sz="2700" dirty="0">
                <a:cs typeface="Marion Regular"/>
              </a:rPr>
            </a:br>
            <a:r>
              <a:rPr lang="hr-HR" sz="2700" dirty="0">
                <a:cs typeface="Marion Regular"/>
              </a:rPr>
              <a:t>- Ugovor o studijskom boravku </a:t>
            </a:r>
            <a:br>
              <a:rPr lang="ta-IN" sz="2700" dirty="0">
                <a:cs typeface="Marion Regular"/>
              </a:rPr>
            </a:br>
            <a:r>
              <a:rPr lang="hr-HR" sz="2700" dirty="0">
                <a:cs typeface="Marion Regular"/>
              </a:rPr>
              <a:t>- </a:t>
            </a:r>
            <a:r>
              <a:rPr lang="ta-IN" sz="2700" dirty="0">
                <a:cs typeface="Marion Regular"/>
              </a:rPr>
              <a:t>Otvoriti kunski žiro račun </a:t>
            </a:r>
            <a:br>
              <a:rPr lang="ta-IN" sz="2700" dirty="0">
                <a:cs typeface="Marion Regular"/>
              </a:rPr>
            </a:br>
            <a:r>
              <a:rPr lang="hr-HR" sz="2700" dirty="0">
                <a:cs typeface="Marion Regular"/>
              </a:rPr>
              <a:t>- </a:t>
            </a:r>
            <a:r>
              <a:rPr lang="ta-IN" sz="2700" dirty="0">
                <a:cs typeface="Marion Regular"/>
              </a:rPr>
              <a:t>P</a:t>
            </a:r>
            <a:r>
              <a:rPr lang="hr-HR" sz="2700" dirty="0">
                <a:cs typeface="Marion Regular"/>
              </a:rPr>
              <a:t>olic</a:t>
            </a:r>
            <a:r>
              <a:rPr lang="ta-IN" sz="2700" dirty="0">
                <a:cs typeface="Marion Regular"/>
              </a:rPr>
              <a:t>a</a:t>
            </a:r>
            <a:r>
              <a:rPr lang="hr-HR" sz="2700" dirty="0">
                <a:cs typeface="Marion Regular"/>
              </a:rPr>
              <a:t> </a:t>
            </a:r>
            <a:r>
              <a:rPr lang="ta-IN" sz="2700" dirty="0">
                <a:cs typeface="Marion Regular"/>
              </a:rPr>
              <a:t>putnog i zdravstvenog </a:t>
            </a:r>
            <a:r>
              <a:rPr lang="hr-HR" sz="2700" dirty="0">
                <a:cs typeface="Marion Regular"/>
              </a:rPr>
              <a:t>osiguranja</a:t>
            </a:r>
            <a:r>
              <a:rPr lang="ta-IN" sz="2700" dirty="0">
                <a:cs typeface="Marion Regular"/>
              </a:rPr>
              <a:t> (</a:t>
            </a:r>
            <a:r>
              <a:rPr lang="hr-HR" sz="2700" dirty="0">
                <a:cs typeface="Marion Regular"/>
              </a:rPr>
              <a:t>europsk</a:t>
            </a:r>
            <a:r>
              <a:rPr lang="ta-IN" sz="2700" dirty="0">
                <a:cs typeface="Marion Regular"/>
              </a:rPr>
              <a:t>a</a:t>
            </a:r>
            <a:r>
              <a:rPr lang="hr-HR" sz="2700" dirty="0">
                <a:cs typeface="Marion Regular"/>
              </a:rPr>
              <a:t> kartic</a:t>
            </a:r>
            <a:r>
              <a:rPr lang="ta-IN" sz="2700" dirty="0">
                <a:cs typeface="Marion Regular"/>
              </a:rPr>
              <a:t>a)</a:t>
            </a:r>
            <a:br>
              <a:rPr lang="ta-IN" sz="2700" dirty="0">
                <a:cs typeface="Marion Regular"/>
              </a:rPr>
            </a:br>
            <a:endParaRPr lang="hr-HR" sz="2700" dirty="0">
              <a:cs typeface="Marion Regula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391209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hr-HR" sz="2800" b="1" dirty="0">
                <a:solidFill>
                  <a:srgbClr val="0070C0"/>
                </a:solidFill>
                <a:latin typeface="Garamond" panose="02020404030301010803" pitchFamily="18" charset="0"/>
                <a:cs typeface="Marion Regular"/>
              </a:rPr>
              <a:t>Obveze studenta </a:t>
            </a:r>
            <a:r>
              <a:rPr lang="ta-IN" sz="2800" b="1" dirty="0">
                <a:solidFill>
                  <a:srgbClr val="0070C0"/>
                </a:solidFill>
                <a:latin typeface="Garamond" panose="02020404030301010803" pitchFamily="18" charset="0"/>
                <a:cs typeface="Marion Regular"/>
              </a:rPr>
              <a:t>tijekom</a:t>
            </a:r>
            <a:r>
              <a:rPr lang="hr-HR" sz="2800" b="1" dirty="0">
                <a:solidFill>
                  <a:srgbClr val="0070C0"/>
                </a:solidFill>
                <a:latin typeface="Garamond" panose="02020404030301010803" pitchFamily="18" charset="0"/>
                <a:cs typeface="Marion Regular"/>
              </a:rPr>
              <a:t> mobilnosti</a:t>
            </a:r>
            <a:br>
              <a:rPr lang="ta-IN" sz="2800" b="1" dirty="0">
                <a:cs typeface="Marion Regular"/>
              </a:rPr>
            </a:br>
            <a:br>
              <a:rPr lang="ta-IN" sz="2800" b="1" dirty="0">
                <a:cs typeface="Marion Regular"/>
              </a:rPr>
            </a:br>
            <a:r>
              <a:rPr lang="hr-HR" sz="2800" dirty="0">
                <a:cs typeface="Marion Regular"/>
              </a:rPr>
              <a:t>- </a:t>
            </a:r>
            <a:r>
              <a:rPr lang="ta-IN" sz="2400" dirty="0">
                <a:cs typeface="Marion Regular"/>
              </a:rPr>
              <a:t>P</a:t>
            </a:r>
            <a:r>
              <a:rPr lang="en-US" sz="2400" dirty="0">
                <a:cs typeface="Marion Regular"/>
              </a:rPr>
              <a:t>o</a:t>
            </a:r>
            <a:r>
              <a:rPr lang="ta-IN" sz="2400" dirty="0">
                <a:cs typeface="Marion Regular"/>
              </a:rPr>
              <a:t>slati potpisan LA</a:t>
            </a:r>
            <a:r>
              <a:rPr lang="hr-HR" sz="2400" dirty="0">
                <a:cs typeface="Marion Regular"/>
              </a:rPr>
              <a:t>_</a:t>
            </a:r>
            <a:r>
              <a:rPr lang="hr-HR" sz="2400" dirty="0" err="1">
                <a:cs typeface="Marion Regular"/>
              </a:rPr>
              <a:t>During</a:t>
            </a:r>
            <a:r>
              <a:rPr lang="ta-IN" sz="2400" dirty="0">
                <a:cs typeface="Marion Regular"/>
              </a:rPr>
              <a:t> the mobility </a:t>
            </a:r>
            <a:br>
              <a:rPr lang="ta-IN" sz="2400" dirty="0">
                <a:cs typeface="Marion Regular"/>
              </a:rPr>
            </a:br>
            <a:r>
              <a:rPr lang="hr-HR" sz="2400" dirty="0">
                <a:cs typeface="Marion Regular"/>
              </a:rPr>
              <a:t>- </a:t>
            </a:r>
            <a:r>
              <a:rPr lang="ta-IN" sz="2400" dirty="0">
                <a:cs typeface="Marion Regular"/>
              </a:rPr>
              <a:t>P</a:t>
            </a:r>
            <a:r>
              <a:rPr lang="en-US" sz="2400" dirty="0">
                <a:cs typeface="Marion Regular"/>
              </a:rPr>
              <a:t>o</a:t>
            </a:r>
            <a:r>
              <a:rPr lang="ta-IN" sz="2400" dirty="0">
                <a:cs typeface="Marion Regular"/>
              </a:rPr>
              <a:t>slati potpisan Confirmation of arrival</a:t>
            </a:r>
            <a:br>
              <a:rPr lang="ta-IN" sz="2400" dirty="0">
                <a:latin typeface="Marion Regular"/>
                <a:cs typeface="Marion Regular"/>
              </a:rPr>
            </a:br>
            <a:endParaRPr lang="en-US" sz="2400" dirty="0">
              <a:latin typeface="Marion Regular"/>
              <a:cs typeface="Marion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34015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a-IN" sz="2800" b="1" dirty="0">
                <a:latin typeface="Century" pitchFamily="18" charset="0"/>
              </a:rPr>
              <a:t>	</a:t>
            </a:r>
            <a:r>
              <a:rPr lang="vi-VN" sz="3100" b="1" dirty="0">
                <a:solidFill>
                  <a:srgbClr val="0070C0"/>
                </a:solidFill>
                <a:latin typeface="Marion Regular"/>
                <a:cs typeface="Marion Regular"/>
              </a:rPr>
              <a:t>Obveze studenta po povratku</a:t>
            </a:r>
            <a:r>
              <a:rPr lang="vi-VN" sz="2800" b="1" dirty="0">
                <a:solidFill>
                  <a:srgbClr val="0070C0"/>
                </a:solidFill>
                <a:latin typeface="Marion Regular"/>
                <a:cs typeface="Marion Regular"/>
              </a:rPr>
              <a:t> </a:t>
            </a:r>
            <a:br>
              <a:rPr lang="hr-HR" sz="2700" dirty="0">
                <a:latin typeface="Marion Regular"/>
                <a:cs typeface="Marion Regular"/>
              </a:rPr>
            </a:br>
            <a:br>
              <a:rPr lang="hr-HR" sz="2700" dirty="0">
                <a:latin typeface="Marion Regular"/>
                <a:cs typeface="Marion Regular"/>
              </a:rPr>
            </a:br>
            <a:r>
              <a:rPr lang="hr-HR" sz="2400" dirty="0">
                <a:latin typeface="Garamond" panose="02020404030301010803" pitchFamily="18" charset="0"/>
                <a:cs typeface="Marion Regular"/>
              </a:rPr>
              <a:t>- </a:t>
            </a:r>
            <a:r>
              <a:rPr lang="vi-VN" sz="2400" dirty="0">
                <a:latin typeface="+mn-lt"/>
                <a:cs typeface="Marion Regular"/>
              </a:rPr>
              <a:t>Presliku LA</a:t>
            </a:r>
            <a:br>
              <a:rPr lang="ta-IN" sz="2400" dirty="0">
                <a:latin typeface="Garamond" panose="02020404030301010803" pitchFamily="18" charset="0"/>
                <a:cs typeface="Marion Regular"/>
              </a:rPr>
            </a:b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Izjavu inozemne visokoškolske ustanove </a:t>
            </a:r>
            <a:r>
              <a:rPr lang="ta-IN" sz="2400" dirty="0">
                <a:latin typeface="Times New Roman" panose="02020603050405020304" pitchFamily="18" charset="0"/>
                <a:cs typeface="Marion Regular"/>
              </a:rPr>
              <a:t>(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Certificate of Arrival and Departure</a:t>
            </a:r>
            <a:r>
              <a:rPr lang="ta-IN" sz="2400" dirty="0">
                <a:latin typeface="Times New Roman" panose="02020603050405020304" pitchFamily="18" charset="0"/>
                <a:cs typeface="Marion Regular"/>
              </a:rPr>
              <a:t>)</a:t>
            </a:r>
            <a:br>
              <a:rPr lang="ta-IN" sz="2400" dirty="0">
                <a:latin typeface="Times New Roman" panose="02020603050405020304" pitchFamily="18" charset="0"/>
                <a:cs typeface="Marion Regular"/>
              </a:rPr>
            </a:b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Prijepis ocjena </a:t>
            </a:r>
            <a:r>
              <a:rPr lang="ta-IN" sz="2400" dirty="0">
                <a:latin typeface="Times New Roman" panose="02020603050405020304" pitchFamily="18" charset="0"/>
                <a:cs typeface="Marion Regular"/>
              </a:rPr>
              <a:t>(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Transcript of Records</a:t>
            </a:r>
            <a:r>
              <a:rPr lang="ta-IN" sz="2400" dirty="0">
                <a:latin typeface="Times New Roman" panose="02020603050405020304" pitchFamily="18" charset="0"/>
                <a:cs typeface="Marion Regular"/>
              </a:rPr>
              <a:t>; 30ECTS)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ta-IN" sz="2400" dirty="0">
                <a:latin typeface="Times New Roman" panose="02020603050405020304" pitchFamily="18" charset="0"/>
                <a:cs typeface="Marion Regular"/>
              </a:rPr>
            </a:b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Završno izvješće </a:t>
            </a:r>
            <a:r>
              <a:rPr lang="ta-IN" sz="2400" dirty="0">
                <a:latin typeface="Times New Roman" panose="02020603050405020304" pitchFamily="18" charset="0"/>
                <a:cs typeface="Marion Regular"/>
              </a:rPr>
              <a:t>(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form</a:t>
            </a:r>
            <a:r>
              <a:rPr lang="ta-IN" sz="2400" dirty="0">
                <a:latin typeface="Times New Roman" panose="02020603050405020304" pitchFamily="18" charset="0"/>
                <a:cs typeface="Marion Regular"/>
              </a:rPr>
              <a:t>)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ta-IN" sz="2400" dirty="0">
                <a:latin typeface="Times New Roman" panose="02020603050405020304" pitchFamily="18" charset="0"/>
                <a:cs typeface="Marion Regular"/>
              </a:rPr>
            </a:b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Izvješće mentora u slučaju pisanja završnog/diplomskog rada / doktorske disertacije (pdf /doc)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rmAutofit/>
          </a:bodyPr>
          <a:lstStyle/>
          <a:p>
            <a:r>
              <a:rPr lang="ta-IN" sz="2800" b="1" dirty="0">
                <a:latin typeface="Century" pitchFamily="18" charset="0"/>
              </a:rPr>
              <a:t>	</a:t>
            </a:r>
            <a:r>
              <a:rPr lang="hr-HR" sz="2800" b="1" dirty="0">
                <a:latin typeface="Century" pitchFamily="18" charset="0"/>
              </a:rPr>
              <a:t>    </a:t>
            </a:r>
            <a:br>
              <a:rPr lang="hr-HR" sz="2800" b="1" dirty="0">
                <a:latin typeface="Century" pitchFamily="18" charset="0"/>
              </a:rPr>
            </a:br>
            <a:r>
              <a:rPr lang="hr-HR" sz="2800" dirty="0">
                <a:solidFill>
                  <a:srgbClr val="0070C0"/>
                </a:solidFill>
                <a:latin typeface="Garamond" panose="02020404030301010803" pitchFamily="18" charset="0"/>
              </a:rPr>
              <a:t>          </a:t>
            </a:r>
            <a:r>
              <a:rPr lang="hr-HR" sz="2800" dirty="0" err="1">
                <a:solidFill>
                  <a:srgbClr val="0070C0"/>
                </a:solidFill>
                <a:latin typeface="Garamond" panose="02020404030301010803" pitchFamily="18" charset="0"/>
                <a:cs typeface="Marion Regular"/>
              </a:rPr>
              <a:t>Odustanak</a:t>
            </a:r>
            <a:r>
              <a:rPr lang="hr-HR" sz="2800" dirty="0">
                <a:solidFill>
                  <a:srgbClr val="0070C0"/>
                </a:solidFill>
                <a:latin typeface="Garamond" panose="02020404030301010803" pitchFamily="18" charset="0"/>
                <a:cs typeface="Marion Regular"/>
              </a:rPr>
              <a:t> studenta od mobilnosti</a:t>
            </a:r>
            <a:r>
              <a:rPr lang="ta-IN" sz="2800" dirty="0">
                <a:solidFill>
                  <a:srgbClr val="0070C0"/>
                </a:solidFill>
                <a:latin typeface="Garamond" panose="02020404030301010803" pitchFamily="18" charset="0"/>
                <a:cs typeface="Marion Regular"/>
              </a:rPr>
              <a:t>?		</a:t>
            </a:r>
            <a:r>
              <a:rPr lang="hr-HR" sz="2800" b="1" dirty="0">
                <a:latin typeface="Marion Regular"/>
                <a:cs typeface="Marion Regular"/>
              </a:rPr>
              <a:t>	</a:t>
            </a:r>
            <a:br>
              <a:rPr lang="ta-IN" sz="2800" dirty="0">
                <a:latin typeface="Marion Regular"/>
                <a:cs typeface="Marion Regular"/>
              </a:rPr>
            </a:br>
            <a:br>
              <a:rPr lang="hr-HR" sz="2800" dirty="0">
                <a:latin typeface="Marion Regular"/>
                <a:cs typeface="Marion Regular"/>
              </a:rPr>
            </a:br>
            <a:br>
              <a:rPr lang="hr-HR" sz="2800" dirty="0">
                <a:latin typeface="Marion Regular"/>
                <a:cs typeface="Marion Regular"/>
              </a:rPr>
            </a:br>
            <a:r>
              <a:rPr lang="ta-IN" sz="2800" b="1" u="sng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Marion Regular"/>
              </a:rPr>
              <a:t>DA</a:t>
            </a:r>
            <a:r>
              <a:rPr lang="ta-IN" sz="2800" dirty="0">
                <a:cs typeface="Marion Regular"/>
              </a:rPr>
              <a:t> - NE</a:t>
            </a:r>
            <a:br>
              <a:rPr lang="ta-IN" sz="2800" dirty="0">
                <a:cs typeface="Marion Regular"/>
              </a:rPr>
            </a:br>
            <a:r>
              <a:rPr lang="ta-IN" sz="2800" dirty="0">
                <a:cs typeface="Marion Regular"/>
              </a:rPr>
              <a:t>		  </a:t>
            </a:r>
            <a:br>
              <a:rPr lang="hr-HR" sz="2800" dirty="0">
                <a:cs typeface="Marion Regular"/>
              </a:rPr>
            </a:br>
            <a:r>
              <a:rPr lang="ta-IN" sz="2800" dirty="0">
                <a:cs typeface="Marion Regular"/>
              </a:rPr>
              <a:t>                        </a:t>
            </a:r>
            <a:br>
              <a:rPr lang="hr-HR" sz="2800" dirty="0">
                <a:cs typeface="Marion Regular"/>
              </a:rPr>
            </a:br>
            <a:r>
              <a:rPr lang="ta-IN" sz="2800" dirty="0">
                <a:cs typeface="Marion Regular"/>
              </a:rPr>
              <a:t>razlog </a:t>
            </a:r>
            <a:r>
              <a:rPr lang="hr-HR" sz="2800" dirty="0">
                <a:cs typeface="Marion Regular"/>
              </a:rPr>
              <a:t>			</a:t>
            </a:r>
            <a:r>
              <a:rPr lang="ta-IN" sz="2800" dirty="0">
                <a:cs typeface="Marion Regular"/>
              </a:rPr>
              <a:t>rok</a:t>
            </a:r>
            <a:br>
              <a:rPr lang="ta-IN" sz="2400" b="1" dirty="0">
                <a:cs typeface="Marion Regular"/>
              </a:rPr>
            </a:br>
            <a:endParaRPr lang="hr-HR" sz="2400" dirty="0">
              <a:cs typeface="Marion Regular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 flipH="1">
            <a:off x="3563888" y="3140968"/>
            <a:ext cx="593818" cy="8589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>
            <a:off x="4932040" y="3104223"/>
            <a:ext cx="720080" cy="8956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8C7759-46DC-426E-A57F-5D06024C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4457879"/>
          </a:xfrm>
        </p:spPr>
        <p:txBody>
          <a:bodyPr>
            <a:normAutofit/>
          </a:bodyPr>
          <a:lstStyle/>
          <a:p>
            <a:r>
              <a:rPr lang="en-US" sz="2000" dirty="0" err="1">
                <a:hlinkClick r:id="rId2"/>
              </a:rPr>
              <a:t>Natječaj</a:t>
            </a:r>
            <a:r>
              <a:rPr lang="en-US" sz="2000" dirty="0">
                <a:hlinkClick r:id="rId2"/>
              </a:rPr>
              <a:t> za </a:t>
            </a:r>
            <a:r>
              <a:rPr lang="en-US" sz="2000" dirty="0" err="1">
                <a:hlinkClick r:id="rId2"/>
              </a:rPr>
              <a:t>mobilnost</a:t>
            </a:r>
            <a:r>
              <a:rPr lang="en-US" sz="2000" dirty="0">
                <a:hlinkClick r:id="rId2"/>
              </a:rPr>
              <a:t> </a:t>
            </a:r>
            <a:r>
              <a:rPr lang="en-US" sz="2000" dirty="0" err="1">
                <a:hlinkClick r:id="rId2"/>
              </a:rPr>
              <a:t>studenata</a:t>
            </a:r>
            <a:r>
              <a:rPr lang="en-US" sz="2000" dirty="0">
                <a:hlinkClick r:id="rId2"/>
              </a:rPr>
              <a:t> u </a:t>
            </a:r>
            <a:r>
              <a:rPr lang="en-US" sz="2000" dirty="0" err="1">
                <a:hlinkClick r:id="rId2"/>
              </a:rPr>
              <a:t>svrhu</a:t>
            </a:r>
            <a:r>
              <a:rPr lang="en-US" sz="2000" dirty="0">
                <a:hlinkClick r:id="rId2"/>
              </a:rPr>
              <a:t> </a:t>
            </a:r>
            <a:r>
              <a:rPr lang="en-US" sz="2000" dirty="0" err="1">
                <a:hlinkClick r:id="rId2"/>
              </a:rPr>
              <a:t>studija</a:t>
            </a:r>
            <a:r>
              <a:rPr lang="en-US" sz="2000" dirty="0">
                <a:hlinkClick r:id="rId2"/>
              </a:rPr>
              <a:t> u </a:t>
            </a:r>
            <a:r>
              <a:rPr lang="en-US" sz="2000" dirty="0" err="1">
                <a:hlinkClick r:id="rId2"/>
              </a:rPr>
              <a:t>okviru</a:t>
            </a:r>
            <a:r>
              <a:rPr lang="en-US" sz="2000" dirty="0">
                <a:hlinkClick r:id="rId2"/>
              </a:rPr>
              <a:t> </a:t>
            </a:r>
            <a:r>
              <a:rPr lang="en-US" sz="2000" dirty="0" err="1">
                <a:hlinkClick r:id="rId2"/>
              </a:rPr>
              <a:t>programa</a:t>
            </a:r>
            <a:r>
              <a:rPr lang="en-US" sz="2000" dirty="0">
                <a:hlinkClick r:id="rId2"/>
              </a:rPr>
              <a:t> Erasmus+ u </a:t>
            </a:r>
            <a:r>
              <a:rPr lang="en-US" sz="2000" dirty="0" err="1">
                <a:hlinkClick r:id="rId2"/>
              </a:rPr>
              <a:t>akademskoj</a:t>
            </a:r>
            <a:r>
              <a:rPr lang="en-US" sz="2000" dirty="0">
                <a:hlinkClick r:id="rId2"/>
              </a:rPr>
              <a:t> </a:t>
            </a:r>
            <a:r>
              <a:rPr lang="en-US" sz="2000" dirty="0" err="1">
                <a:hlinkClick r:id="rId2"/>
              </a:rPr>
              <a:t>godini</a:t>
            </a:r>
            <a:r>
              <a:rPr lang="en-US" sz="2000" dirty="0">
                <a:hlinkClick r:id="rId2"/>
              </a:rPr>
              <a:t> 2024./2025. </a:t>
            </a:r>
            <a:br>
              <a:rPr lang="hr-HR" sz="2000" dirty="0"/>
            </a:br>
            <a:br>
              <a:rPr lang="hr-HR" sz="2000" dirty="0"/>
            </a:br>
            <a:r>
              <a:rPr lang="hr-HR" sz="2000" dirty="0"/>
              <a:t>Rok za prijavu: 29. ožujka 2024.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83223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a-IN" sz="2800" b="1" dirty="0">
                <a:latin typeface="Century"/>
                <a:cs typeface="Century"/>
              </a:rPr>
              <a:t>			</a:t>
            </a:r>
            <a:br>
              <a:rPr lang="hr-HR" sz="2800" b="1" dirty="0">
                <a:latin typeface="Century"/>
                <a:cs typeface="Century"/>
              </a:rPr>
            </a:br>
            <a:r>
              <a:rPr lang="ta-IN" sz="3100" b="1" dirty="0">
                <a:solidFill>
                  <a:srgbClr val="0070C0"/>
                </a:solidFill>
                <a:cs typeface="Marion Regular"/>
              </a:rPr>
              <a:t>Stručna praksa</a:t>
            </a:r>
            <a:br>
              <a:rPr lang="hr-HR" sz="2800" dirty="0">
                <a:latin typeface="Marion Regular"/>
                <a:cs typeface="Marion Regular"/>
              </a:rPr>
            </a:br>
            <a:br>
              <a:rPr lang="hr-HR" sz="2800" dirty="0">
                <a:latin typeface="Marion Regular"/>
                <a:cs typeface="Marion Regular"/>
              </a:rPr>
            </a:br>
            <a:r>
              <a:rPr lang="hr-HR" sz="2800" dirty="0">
                <a:latin typeface="Marion Regular"/>
                <a:cs typeface="Marion Regular"/>
              </a:rPr>
              <a:t>- </a:t>
            </a:r>
            <a:r>
              <a:rPr lang="ta-IN" sz="2400" dirty="0">
                <a:cs typeface="Marion Regular"/>
              </a:rPr>
              <a:t>Nije potreban međuinstitucijski sporazum.</a:t>
            </a:r>
            <a:br>
              <a:rPr lang="ta-IN" sz="2400" dirty="0">
                <a:cs typeface="Marion Regular"/>
              </a:rPr>
            </a:br>
            <a:r>
              <a:rPr lang="hr-HR" sz="2400" dirty="0">
                <a:cs typeface="Marion Regular"/>
              </a:rPr>
              <a:t>- </a:t>
            </a:r>
            <a:r>
              <a:rPr lang="ta-IN" sz="2400" dirty="0">
                <a:cs typeface="Marion Regular"/>
              </a:rPr>
              <a:t>Inozemno učilište ne mora biti nositelj Erasmus sveučilišne povelje.</a:t>
            </a:r>
            <a:br>
              <a:rPr lang="ta-IN" sz="2400" dirty="0">
                <a:cs typeface="Marion Regular"/>
              </a:rPr>
            </a:br>
            <a:r>
              <a:rPr lang="hr-HR" sz="2400" dirty="0">
                <a:cs typeface="Marion Regular"/>
              </a:rPr>
              <a:t>- </a:t>
            </a:r>
            <a:r>
              <a:rPr lang="ta-IN" sz="2400" dirty="0">
                <a:cs typeface="Marion Regular"/>
              </a:rPr>
              <a:t>Letter of confirmation </a:t>
            </a:r>
            <a:br>
              <a:rPr lang="ta-IN" sz="2400" dirty="0">
                <a:cs typeface="Marion Regular"/>
              </a:rPr>
            </a:br>
            <a:r>
              <a:rPr lang="hr-HR" sz="2400" dirty="0">
                <a:cs typeface="Marion Regular"/>
              </a:rPr>
              <a:t>- </a:t>
            </a:r>
            <a:r>
              <a:rPr lang="ta-IN" sz="2400" dirty="0">
                <a:cs typeface="Marion Regular"/>
              </a:rPr>
              <a:t>Training agreement </a:t>
            </a:r>
            <a:br>
              <a:rPr lang="ta-IN" sz="2400" dirty="0">
                <a:cs typeface="Marion Regular"/>
              </a:rPr>
            </a:br>
            <a:r>
              <a:rPr lang="ta-IN" sz="2000" dirty="0">
                <a:cs typeface="Marion Regular"/>
              </a:rPr>
              <a:t>(potpisuje student tj. njegova matična institucija i oganizacija na kojoj će odradit prak</a:t>
            </a:r>
            <a:r>
              <a:rPr lang="ta-IN" sz="2400" dirty="0">
                <a:cs typeface="Marion Regular"/>
              </a:rPr>
              <a:t>su)</a:t>
            </a:r>
            <a:endParaRPr lang="en-US" sz="2400" dirty="0">
              <a:cs typeface="Marion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745782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5424264"/>
          </a:xfrm>
        </p:spPr>
        <p:txBody>
          <a:bodyPr>
            <a:normAutofit fontScale="90000"/>
          </a:bodyPr>
          <a:lstStyle/>
          <a:p>
            <a:br>
              <a:rPr lang="hr-HR" sz="2800" b="1" dirty="0">
                <a:latin typeface="Marion Regular"/>
                <a:cs typeface="Marion Regular"/>
              </a:rPr>
            </a:br>
            <a:br>
              <a:rPr lang="hr-HR" sz="2800" b="1" dirty="0">
                <a:latin typeface="Marion Regular"/>
                <a:cs typeface="Marion Regular"/>
              </a:rPr>
            </a:br>
            <a:br>
              <a:rPr lang="hr-HR" sz="2800" b="1" dirty="0">
                <a:latin typeface="Marion Regular"/>
                <a:cs typeface="Marion Regular"/>
              </a:rPr>
            </a:br>
            <a:r>
              <a:rPr lang="ta-IN" sz="3600" b="1" dirty="0">
                <a:solidFill>
                  <a:srgbClr val="0070C0"/>
                </a:solidFill>
                <a:cs typeface="Marion Regular"/>
              </a:rPr>
              <a:t>Gdje?</a:t>
            </a:r>
            <a:br>
              <a:rPr lang="hr-HR" sz="2800" b="1" dirty="0">
                <a:latin typeface="Marion Regular"/>
                <a:cs typeface="Marion Regular"/>
              </a:rPr>
            </a:br>
            <a:br>
              <a:rPr lang="ta-IN" sz="2400" dirty="0">
                <a:latin typeface="Marion Regular"/>
                <a:cs typeface="Marion Regular"/>
              </a:rPr>
            </a:br>
            <a:r>
              <a:rPr lang="ta-IN" sz="2400" dirty="0">
                <a:cs typeface="Marion Regular"/>
              </a:rPr>
              <a:t>U </a:t>
            </a:r>
            <a:r>
              <a:rPr lang="en-US" sz="2400" dirty="0" err="1">
                <a:cs typeface="Marion Regular"/>
              </a:rPr>
              <a:t>javnoj</a:t>
            </a:r>
            <a:r>
              <a:rPr lang="en-US" sz="2400" dirty="0">
                <a:cs typeface="Marion Regular"/>
              </a:rPr>
              <a:t> </a:t>
            </a:r>
            <a:r>
              <a:rPr lang="en-US" sz="2400" dirty="0" err="1">
                <a:cs typeface="Marion Regular"/>
              </a:rPr>
              <a:t>ili</a:t>
            </a:r>
            <a:r>
              <a:rPr lang="en-US" sz="2400" dirty="0">
                <a:cs typeface="Marion Regular"/>
              </a:rPr>
              <a:t> </a:t>
            </a:r>
            <a:r>
              <a:rPr lang="en-US" sz="2400" dirty="0" err="1">
                <a:cs typeface="Marion Regular"/>
              </a:rPr>
              <a:t>privatnoj</a:t>
            </a:r>
            <a:r>
              <a:rPr lang="en-US" sz="2400" dirty="0">
                <a:cs typeface="Marion Regular"/>
              </a:rPr>
              <a:t> </a:t>
            </a:r>
            <a:r>
              <a:rPr lang="en-US" sz="2400" dirty="0" err="1">
                <a:cs typeface="Marion Regular"/>
              </a:rPr>
              <a:t>organizaciji</a:t>
            </a:r>
            <a:r>
              <a:rPr lang="ta-IN" sz="2400" dirty="0">
                <a:cs typeface="Marion Regular"/>
              </a:rPr>
              <a:t>*</a:t>
            </a:r>
            <a:r>
              <a:rPr lang="en-US" sz="2400" dirty="0">
                <a:cs typeface="Marion Regular"/>
              </a:rPr>
              <a:t> </a:t>
            </a:r>
            <a:br>
              <a:rPr lang="ta-IN" sz="2400" dirty="0">
                <a:cs typeface="Marion Regular"/>
              </a:rPr>
            </a:br>
            <a:r>
              <a:rPr lang="ta-IN" sz="2400" dirty="0">
                <a:cs typeface="Marion Regular"/>
              </a:rPr>
              <a:t>*</a:t>
            </a:r>
            <a:r>
              <a:rPr lang="ta-IN" sz="2000" dirty="0">
                <a:cs typeface="Marion Regular"/>
              </a:rPr>
              <a:t>(poduzeće, instituti, zaklade, savjetovališta, ...) </a:t>
            </a:r>
            <a:br>
              <a:rPr lang="ta-IN" sz="2000" dirty="0">
                <a:cs typeface="Marion Regular"/>
              </a:rPr>
            </a:br>
            <a:r>
              <a:rPr lang="ta-IN" sz="2000" dirty="0">
                <a:cs typeface="Marion Regular"/>
              </a:rPr>
              <a:t>*(programskim (sve zemlje članice EU), partnerskim zemljama i </a:t>
            </a:r>
            <a:r>
              <a:rPr lang="en-US" sz="2000" dirty="0">
                <a:cs typeface="Marion Regular"/>
              </a:rPr>
              <a:t>Island, </a:t>
            </a:r>
            <a:r>
              <a:rPr lang="en-US" sz="2000" dirty="0" err="1">
                <a:cs typeface="Marion Regular"/>
              </a:rPr>
              <a:t>Lihtenštajn</a:t>
            </a:r>
            <a:r>
              <a:rPr lang="en-US" sz="2000" dirty="0">
                <a:cs typeface="Marion Regular"/>
              </a:rPr>
              <a:t>, </a:t>
            </a:r>
            <a:r>
              <a:rPr lang="en-US" sz="2000" dirty="0" err="1">
                <a:cs typeface="Marion Regular"/>
              </a:rPr>
              <a:t>Norveška</a:t>
            </a:r>
            <a:r>
              <a:rPr lang="en-US" sz="2000" dirty="0">
                <a:cs typeface="Marion Regular"/>
              </a:rPr>
              <a:t>, </a:t>
            </a:r>
            <a:r>
              <a:rPr lang="en-US" sz="2000" dirty="0" err="1">
                <a:cs typeface="Marion Regular"/>
              </a:rPr>
              <a:t>Turska</a:t>
            </a:r>
            <a:r>
              <a:rPr lang="en-US" sz="2000" dirty="0">
                <a:cs typeface="Marion Regular"/>
              </a:rPr>
              <a:t> </a:t>
            </a:r>
            <a:r>
              <a:rPr lang="en-US" sz="2000" dirty="0" err="1">
                <a:cs typeface="Marion Regular"/>
              </a:rPr>
              <a:t>i</a:t>
            </a:r>
            <a:r>
              <a:rPr lang="en-US" sz="2000" dirty="0">
                <a:cs typeface="Marion Regular"/>
              </a:rPr>
              <a:t> </a:t>
            </a:r>
            <a:r>
              <a:rPr lang="en-US" sz="2000" dirty="0" err="1">
                <a:cs typeface="Marion Regular"/>
              </a:rPr>
              <a:t>Makedonija</a:t>
            </a:r>
            <a:r>
              <a:rPr lang="ta-IN" sz="2000" dirty="0">
                <a:cs typeface="Marion Regular"/>
              </a:rPr>
              <a:t>)</a:t>
            </a:r>
            <a:br>
              <a:rPr lang="ta-IN" sz="2000" dirty="0">
                <a:cs typeface="Marion Regular"/>
              </a:rPr>
            </a:br>
            <a:br>
              <a:rPr lang="ta-IN" sz="2000" dirty="0">
                <a:latin typeface="Marion Regular"/>
                <a:cs typeface="Marion Regular"/>
              </a:rPr>
            </a:br>
            <a:br>
              <a:rPr lang="ta-IN" sz="2000" dirty="0">
                <a:latin typeface="Marion Regular"/>
                <a:cs typeface="Marion Regular"/>
              </a:rPr>
            </a:br>
            <a:r>
              <a:rPr lang="ta-IN" sz="2400" dirty="0">
                <a:cs typeface="Marion Regular"/>
              </a:rPr>
              <a:t>O</a:t>
            </a:r>
            <a:r>
              <a:rPr lang="en-US" sz="2400" dirty="0" err="1">
                <a:cs typeface="Marion Regular"/>
              </a:rPr>
              <a:t>nline</a:t>
            </a:r>
            <a:r>
              <a:rPr lang="en-US" sz="2400" dirty="0">
                <a:cs typeface="Marion Regular"/>
              </a:rPr>
              <a:t> </a:t>
            </a:r>
            <a:r>
              <a:rPr lang="en-US" sz="2400" dirty="0" err="1">
                <a:cs typeface="Marion Regular"/>
              </a:rPr>
              <a:t>platfor</a:t>
            </a:r>
            <a:r>
              <a:rPr lang="ta-IN" sz="2400" dirty="0">
                <a:cs typeface="Marion Regular"/>
              </a:rPr>
              <a:t>me </a:t>
            </a:r>
            <a:r>
              <a:rPr lang="en-US" sz="2400" dirty="0">
                <a:cs typeface="Marion Regular"/>
              </a:rPr>
              <a:t> </a:t>
            </a:r>
            <a:br>
              <a:rPr lang="en-US" sz="2000" dirty="0">
                <a:cs typeface="Marion Regular"/>
              </a:rPr>
            </a:br>
            <a:r>
              <a:rPr lang="en-US" sz="2400" dirty="0">
                <a:cs typeface="Marion Regular"/>
              </a:rPr>
              <a:t>Job Offer Exchange platform of LEO-NET</a:t>
            </a:r>
            <a:r>
              <a:rPr lang="ta-IN" sz="2400" dirty="0">
                <a:cs typeface="Marion Regular"/>
              </a:rPr>
              <a:t> - </a:t>
            </a:r>
            <a:r>
              <a:rPr lang="en-US" sz="2400" dirty="0">
                <a:cs typeface="Marion Regular"/>
              </a:rPr>
              <a:t>JOE+ (https://</a:t>
            </a:r>
            <a:r>
              <a:rPr lang="en-US" sz="2400" dirty="0" err="1">
                <a:cs typeface="Marion Regular"/>
              </a:rPr>
              <a:t>leonet.joeplus.org</a:t>
            </a:r>
            <a:r>
              <a:rPr lang="en-US" sz="2400" dirty="0">
                <a:cs typeface="Marion Regular"/>
              </a:rPr>
              <a:t>/en/) </a:t>
            </a:r>
            <a:br>
              <a:rPr lang="en-US" sz="2400" dirty="0">
                <a:latin typeface="Marion Regular"/>
                <a:cs typeface="Marion Regular"/>
              </a:rPr>
            </a:br>
            <a:endParaRPr lang="en-US" sz="2400" dirty="0">
              <a:latin typeface="Marion Regular"/>
              <a:cs typeface="Marion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98045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4200128"/>
          </a:xfrm>
        </p:spPr>
        <p:txBody>
          <a:bodyPr>
            <a:normAutofit/>
          </a:bodyPr>
          <a:lstStyle/>
          <a:p>
            <a:r>
              <a:rPr lang="ta-IN" sz="2800" b="1" dirty="0">
                <a:latin typeface="Century"/>
                <a:cs typeface="Century"/>
              </a:rPr>
              <a:t>		</a:t>
            </a:r>
            <a:br>
              <a:rPr lang="hr-HR" sz="2800" b="1" dirty="0">
                <a:latin typeface="Century"/>
                <a:cs typeface="Century"/>
              </a:rPr>
            </a:br>
            <a:br>
              <a:rPr lang="hr-HR" sz="2800" b="1" dirty="0">
                <a:latin typeface="Century"/>
                <a:cs typeface="Century"/>
              </a:rPr>
            </a:br>
            <a:r>
              <a:rPr lang="ta-IN" sz="2800" b="1" dirty="0">
                <a:solidFill>
                  <a:srgbClr val="0070C0"/>
                </a:solidFill>
                <a:cs typeface="Marion Regular"/>
              </a:rPr>
              <a:t>Financijska potpora</a:t>
            </a:r>
            <a:br>
              <a:rPr lang="ta-IN" sz="2800" b="1" dirty="0">
                <a:latin typeface="Marion Regular"/>
                <a:cs typeface="Marion Regular"/>
              </a:rPr>
            </a:br>
            <a:br>
              <a:rPr lang="ta-IN" sz="2800" b="1" dirty="0">
                <a:latin typeface="Marion Regular"/>
                <a:cs typeface="Marion Regular"/>
              </a:rPr>
            </a:br>
            <a:r>
              <a:rPr lang="ta-IN" sz="2400" dirty="0">
                <a:cs typeface="Marion Regular"/>
              </a:rPr>
              <a:t>Isplaćuje se po istom principu kao i kod studijskog boravka</a:t>
            </a:r>
            <a:r>
              <a:rPr lang="hr-HR" sz="2400" dirty="0">
                <a:cs typeface="Marion Regular"/>
              </a:rPr>
              <a:t> </a:t>
            </a:r>
            <a:r>
              <a:rPr lang="ta-IN" sz="2400" dirty="0">
                <a:latin typeface="Garamond" panose="02020404030301010803" pitchFamily="18" charset="0"/>
                <a:cs typeface="Marion Regular"/>
              </a:rPr>
              <a:t>(80%+20%)</a:t>
            </a:r>
            <a:br>
              <a:rPr lang="ta-IN" sz="2400" dirty="0">
                <a:latin typeface="Marion Regular"/>
                <a:cs typeface="Marion Regular"/>
              </a:rPr>
            </a:br>
            <a:endParaRPr lang="en-US" sz="2400" dirty="0">
              <a:latin typeface="Marion Regular"/>
              <a:cs typeface="Marion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06431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229600" cy="619268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br>
              <a:rPr lang="hr-HR" sz="2800" b="1" dirty="0">
                <a:latin typeface="Century" pitchFamily="18" charset="0"/>
              </a:rPr>
            </a:br>
            <a:r>
              <a:rPr lang="hr-HR" sz="2800" b="1" dirty="0">
                <a:latin typeface="Century" pitchFamily="18" charset="0"/>
              </a:rPr>
              <a:t>  </a:t>
            </a:r>
            <a:r>
              <a:rPr lang="ta-IN" sz="2800" b="1" dirty="0">
                <a:solidFill>
                  <a:srgbClr val="0070C0"/>
                </a:solidFill>
                <a:cs typeface="Marion Regular"/>
              </a:rPr>
              <a:t>Obveze prije i poslije</a:t>
            </a:r>
            <a:br>
              <a:rPr lang="hr-HR" sz="2800" b="1" dirty="0">
                <a:solidFill>
                  <a:srgbClr val="0070C0"/>
                </a:solidFill>
                <a:cs typeface="Marion Regular"/>
              </a:rPr>
            </a:br>
            <a:br>
              <a:rPr lang="hr-HR" sz="2800" b="1" dirty="0">
                <a:solidFill>
                  <a:srgbClr val="0070C0"/>
                </a:solidFill>
                <a:cs typeface="Marion Regular"/>
              </a:rPr>
            </a:br>
            <a:r>
              <a:rPr lang="hr-HR" sz="2700" dirty="0">
                <a:cs typeface="Marion Regular"/>
              </a:rPr>
              <a:t>P</a:t>
            </a:r>
            <a:r>
              <a:rPr lang="hr-HR" sz="2400" dirty="0">
                <a:cs typeface="Marion Regular"/>
              </a:rPr>
              <a:t>opunjen i potpisan Prijavni obrazac (Application </a:t>
            </a:r>
            <a:r>
              <a:rPr lang="hr-HR" sz="2400" dirty="0" err="1">
                <a:cs typeface="Marion Regular"/>
              </a:rPr>
              <a:t>form</a:t>
            </a:r>
            <a:r>
              <a:rPr lang="hr-HR" sz="2400" dirty="0">
                <a:cs typeface="Marion Regular"/>
              </a:rPr>
              <a:t>)</a:t>
            </a:r>
            <a:br>
              <a:rPr lang="hr-HR" sz="2400" dirty="0">
                <a:cs typeface="Marion Regular"/>
              </a:rPr>
            </a:br>
            <a:r>
              <a:rPr lang="hr-HR" sz="2400" dirty="0">
                <a:cs typeface="Marion Regular"/>
              </a:rPr>
              <a:t>Životopis na engleskom jeziku (Europass CV obrazac)</a:t>
            </a:r>
            <a:br>
              <a:rPr lang="ta-IN" sz="2400" dirty="0">
                <a:cs typeface="Marion Regular"/>
              </a:rPr>
            </a:br>
            <a:r>
              <a:rPr lang="hr-HR" sz="2400" dirty="0">
                <a:cs typeface="Marion Regular"/>
              </a:rPr>
              <a:t>Prijepis dosadašnjih ocjena </a:t>
            </a:r>
            <a:br>
              <a:rPr lang="ta-IN" sz="2400" dirty="0">
                <a:cs typeface="Marion Regular"/>
              </a:rPr>
            </a:br>
            <a:r>
              <a:rPr lang="hr-HR" sz="2400" dirty="0">
                <a:cs typeface="Marion Regular"/>
              </a:rPr>
              <a:t>Motivacijsko pismo na engleskom jeziku (do 300 riječi)</a:t>
            </a:r>
            <a:br>
              <a:rPr lang="hr-HR" sz="2400" dirty="0">
                <a:cs typeface="Marion Regular"/>
              </a:rPr>
            </a:br>
            <a:r>
              <a:rPr lang="ta-IN" sz="2400" dirty="0">
                <a:cs typeface="Marion Regular"/>
              </a:rPr>
              <a:t>Potvrda o usklašenosti stručne prakse s ishodima studija</a:t>
            </a:r>
            <a:br>
              <a:rPr lang="ta-IN" sz="2400" dirty="0">
                <a:cs typeface="Marion Regular"/>
              </a:rPr>
            </a:br>
            <a:r>
              <a:rPr lang="en-US" sz="2400" dirty="0">
                <a:cs typeface="Marion Regular"/>
              </a:rPr>
              <a:t>J</a:t>
            </a:r>
            <a:r>
              <a:rPr lang="ta-IN" sz="2400" dirty="0">
                <a:cs typeface="Marion Regular"/>
              </a:rPr>
              <a:t>aviti se Erasmus kordinatoru!  </a:t>
            </a:r>
            <a:r>
              <a:rPr lang="ta-IN" sz="2400" dirty="0">
                <a:cs typeface="Marion Regular"/>
                <a:sym typeface="Wingdings"/>
              </a:rPr>
              <a:t></a:t>
            </a:r>
            <a:br>
              <a:rPr lang="ta-IN" sz="2400" dirty="0">
                <a:latin typeface="Marion Regular"/>
                <a:cs typeface="Marion Regular"/>
                <a:sym typeface="Wingdings"/>
              </a:rPr>
            </a:br>
            <a:br>
              <a:rPr lang="ta-IN" sz="2700" b="1" dirty="0">
                <a:latin typeface="Century" pitchFamily="18" charset="0"/>
                <a:sym typeface="Wingdings"/>
              </a:rPr>
            </a:br>
            <a:endParaRPr lang="hr-HR" sz="2800" b="1" dirty="0"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6792416"/>
          </a:xfrm>
        </p:spPr>
        <p:txBody>
          <a:bodyPr>
            <a:normAutofit fontScale="90000"/>
          </a:bodyPr>
          <a:lstStyle/>
          <a:p>
            <a:br>
              <a:rPr lang="ta-IN" sz="2000" dirty="0">
                <a:latin typeface="Century"/>
                <a:cs typeface="Century"/>
              </a:rPr>
            </a:br>
            <a:br>
              <a:rPr lang="ta-IN" sz="2000" dirty="0">
                <a:latin typeface="Century"/>
                <a:cs typeface="Century"/>
              </a:rPr>
            </a:br>
            <a:r>
              <a:rPr lang="ta-IN" sz="2800" b="1" dirty="0">
                <a:latin typeface="Times New Roman" panose="02020603050405020304" pitchFamily="18" charset="0"/>
                <a:cs typeface="Marion Regular"/>
              </a:rPr>
              <a:t>Korisni linkovi</a:t>
            </a:r>
            <a:br>
              <a:rPr lang="ta-IN" sz="2800" b="1" dirty="0">
                <a:latin typeface="Times New Roman" panose="02020603050405020304" pitchFamily="18" charset="0"/>
                <a:cs typeface="Marion Regular"/>
              </a:rPr>
            </a:br>
            <a:br>
              <a:rPr lang="ta-IN" sz="2800" b="1" dirty="0">
                <a:latin typeface="Times New Roman" panose="02020603050405020304" pitchFamily="18" charset="0"/>
                <a:cs typeface="Marion Regular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Sklodowska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-Curie</a:t>
            </a:r>
            <a:r>
              <a:rPr lang="ta-IN" sz="2000" dirty="0">
                <a:latin typeface="Times New Roman" panose="02020603050405020304" pitchFamily="18" charset="0"/>
                <a:cs typeface="Marion Regular"/>
              </a:rPr>
              <a:t>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http://ec.europa.eu/research/mariecurieactions/about- msca/actions/index_en.htm</a:t>
            </a:r>
            <a:r>
              <a:rPr lang="ta-IN" sz="2000" dirty="0">
                <a:latin typeface="Times New Roman" panose="02020603050405020304" pitchFamily="18" charset="0"/>
                <a:cs typeface="Marion Regular"/>
              </a:rPr>
              <a:t>;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ec.europa.eu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/research/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mariecurieactions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/about-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/quick-guide/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index_en.htm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a-IN" sz="2000" dirty="0">
                <a:latin typeface="Times New Roman" panose="02020603050405020304" pitchFamily="18" charset="0"/>
                <a:cs typeface="Marion Regular"/>
              </a:rPr>
              <a:t>EURAXESS-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ec.europa.eu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euraxess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ta-IN" sz="2000" dirty="0">
                <a:latin typeface="Times New Roman" panose="02020603050405020304" pitchFamily="18" charset="0"/>
                <a:cs typeface="Marion Regular"/>
              </a:rPr>
            </a:b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StudyPortals</a:t>
            </a:r>
            <a:r>
              <a:rPr lang="ta-IN" sz="2000" dirty="0">
                <a:latin typeface="Times New Roman" panose="02020603050405020304" pitchFamily="18" charset="0"/>
                <a:cs typeface="Marion Regular"/>
              </a:rPr>
              <a:t>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www.studyportals.eu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/about/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ta-IN" sz="2000" dirty="0">
                <a:latin typeface="Times New Roman" panose="02020603050405020304" pitchFamily="18" charset="0"/>
                <a:cs typeface="Marion Regular"/>
              </a:rPr>
            </a:br>
            <a:r>
              <a:rPr lang="ta-IN" sz="2000" dirty="0">
                <a:latin typeface="Times New Roman" panose="02020603050405020304" pitchFamily="18" charset="0"/>
                <a:cs typeface="Marion Regular"/>
              </a:rPr>
              <a:t>P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stipendije</a:t>
            </a:r>
            <a:r>
              <a:rPr lang="ta-IN" sz="2000" dirty="0">
                <a:latin typeface="Times New Roman" panose="02020603050405020304" pitchFamily="18" charset="0"/>
                <a:cs typeface="Marion Regular"/>
              </a:rPr>
              <a:t>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www.scholarshipportal.eu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Erasmus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mlade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poduzetnike</a:t>
            </a:r>
            <a:r>
              <a:rPr lang="ta-IN" sz="2000" dirty="0">
                <a:latin typeface="Times New Roman" panose="02020603050405020304" pitchFamily="18" charset="0"/>
                <a:cs typeface="Marion Regular"/>
              </a:rPr>
              <a:t>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www.erasmus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entrepreneurs.eu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/.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ta-IN" sz="2000" dirty="0">
                <a:latin typeface="Times New Roman" panose="02020603050405020304" pitchFamily="18" charset="0"/>
                <a:cs typeface="Marion Regular"/>
              </a:rPr>
            </a:br>
            <a:r>
              <a:rPr lang="ta-IN" sz="2000" dirty="0">
                <a:latin typeface="Times New Roman" panose="02020603050405020304" pitchFamily="18" charset="0"/>
                <a:cs typeface="Marion Regular"/>
              </a:rPr>
              <a:t>Stručna praksa-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http://erasmusintern.org/</a:t>
            </a:r>
            <a:r>
              <a:rPr lang="ta-IN" sz="2000" dirty="0">
                <a:latin typeface="Times New Roman" panose="02020603050405020304" pitchFamily="18" charset="0"/>
                <a:cs typeface="Marion Regular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http://www.european-funding-guide.eu/internship</a:t>
            </a:r>
            <a:r>
              <a:rPr lang="ta-IN" sz="2000" dirty="0">
                <a:latin typeface="Times New Roman" panose="02020603050405020304" pitchFamily="18" charset="0"/>
                <a:cs typeface="Marion Regular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europe-internship.com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http://www.praxisnetwork.eu/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ta-IN" sz="2000" dirty="0">
                <a:latin typeface="Marion Regular"/>
                <a:cs typeface="Marion Regular"/>
              </a:rPr>
            </a:br>
            <a:br>
              <a:rPr lang="ta-IN" sz="2000" dirty="0">
                <a:latin typeface="Century"/>
                <a:cs typeface="Century"/>
              </a:rPr>
            </a:br>
            <a:endParaRPr lang="en-US" sz="2000" dirty="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3513839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6000328"/>
          </a:xfrm>
        </p:spPr>
        <p:txBody>
          <a:bodyPr>
            <a:normAutofit fontScale="90000"/>
          </a:bodyPr>
          <a:lstStyle/>
          <a:p>
            <a:br>
              <a:rPr lang="ta-IN" sz="2000" dirty="0">
                <a:latin typeface="Century"/>
                <a:cs typeface="Century"/>
              </a:rPr>
            </a:br>
            <a:r>
              <a:rPr lang="en-US" sz="2000" dirty="0">
                <a:cs typeface="Marion Regular"/>
              </a:rPr>
              <a:t>Erasmus+ Online Linguistic Support (OLS</a:t>
            </a:r>
            <a:r>
              <a:rPr lang="ta-IN" sz="2000" dirty="0">
                <a:cs typeface="Marion Regular"/>
              </a:rPr>
              <a:t>)-</a:t>
            </a:r>
            <a:br>
              <a:rPr lang="ta-IN" sz="2000" dirty="0">
                <a:cs typeface="Marion Regular"/>
              </a:rPr>
            </a:br>
            <a:r>
              <a:rPr lang="en-US" sz="2000" dirty="0">
                <a:cs typeface="Marion Regular"/>
              </a:rPr>
              <a:t>https://</a:t>
            </a:r>
            <a:r>
              <a:rPr lang="en-US" sz="2000" dirty="0" err="1">
                <a:cs typeface="Marion Regular"/>
              </a:rPr>
              <a:t>erasmusplusols.eu</a:t>
            </a:r>
            <a:r>
              <a:rPr lang="en-US" sz="2000" dirty="0">
                <a:cs typeface="Marion Regular"/>
              </a:rPr>
              <a:t>/</a:t>
            </a:r>
            <a:r>
              <a:rPr lang="en-US" sz="2000" dirty="0" err="1">
                <a:cs typeface="Marion Regular"/>
              </a:rPr>
              <a:t>hr</a:t>
            </a:r>
            <a:r>
              <a:rPr lang="en-US" sz="2000" dirty="0">
                <a:cs typeface="Marion Regular"/>
              </a:rPr>
              <a:t>/about-</a:t>
            </a:r>
            <a:r>
              <a:rPr lang="en-US" sz="2000" dirty="0" err="1">
                <a:cs typeface="Marion Regular"/>
              </a:rPr>
              <a:t>ols</a:t>
            </a:r>
            <a:r>
              <a:rPr lang="en-US" sz="2000" dirty="0">
                <a:cs typeface="Marion Regular"/>
              </a:rPr>
              <a:t>/</a:t>
            </a:r>
            <a:br>
              <a:rPr lang="ta-IN" sz="2000" dirty="0">
                <a:cs typeface="Marion Regular"/>
              </a:rPr>
            </a:br>
            <a:r>
              <a:rPr lang="ta-IN" sz="2000" dirty="0">
                <a:cs typeface="Marion Regular"/>
              </a:rPr>
              <a:t>; </a:t>
            </a:r>
            <a:r>
              <a:rPr lang="en-US" sz="2000" dirty="0">
                <a:cs typeface="Marion Regular"/>
              </a:rPr>
              <a:t>http://</a:t>
            </a:r>
            <a:r>
              <a:rPr lang="en-US" sz="2000" dirty="0" err="1">
                <a:cs typeface="Marion Regular"/>
              </a:rPr>
              <a:t>www.unizg.hr</a:t>
            </a:r>
            <a:r>
              <a:rPr lang="en-US" sz="2000" dirty="0">
                <a:cs typeface="Marion Regular"/>
              </a:rPr>
              <a:t>/</a:t>
            </a:r>
            <a:r>
              <a:rPr lang="en-US" sz="2000" dirty="0" err="1">
                <a:cs typeface="Marion Regular"/>
              </a:rPr>
              <a:t>suradnja</a:t>
            </a:r>
            <a:r>
              <a:rPr lang="en-US" sz="2000" dirty="0">
                <a:cs typeface="Marion Regular"/>
              </a:rPr>
              <a:t>/</a:t>
            </a:r>
            <a:r>
              <a:rPr lang="en-US" sz="2000" dirty="0" err="1">
                <a:cs typeface="Marion Regular"/>
              </a:rPr>
              <a:t>medunarodna-razmjena</a:t>
            </a:r>
            <a:r>
              <a:rPr lang="en-US" sz="2000" dirty="0">
                <a:cs typeface="Marion Regular"/>
              </a:rPr>
              <a:t>/</a:t>
            </a:r>
            <a:r>
              <a:rPr lang="en-US" sz="2000" dirty="0" err="1">
                <a:cs typeface="Marion Regular"/>
              </a:rPr>
              <a:t>razmjena-studenata</a:t>
            </a:r>
            <a:r>
              <a:rPr lang="en-US" sz="2000" dirty="0">
                <a:cs typeface="Marion Regular"/>
              </a:rPr>
              <a:t>/</a:t>
            </a:r>
            <a:r>
              <a:rPr lang="en-US" sz="2000" dirty="0" err="1">
                <a:cs typeface="Marion Regular"/>
              </a:rPr>
              <a:t>studijski-boravak</a:t>
            </a:r>
            <a:r>
              <a:rPr lang="en-US" sz="2000" dirty="0">
                <a:cs typeface="Marion Regular"/>
              </a:rPr>
              <a:t>/</a:t>
            </a:r>
            <a:r>
              <a:rPr lang="en-US" sz="2000" dirty="0" err="1">
                <a:cs typeface="Marion Regular"/>
              </a:rPr>
              <a:t>erasmus</a:t>
            </a:r>
            <a:r>
              <a:rPr lang="en-US" sz="2000" dirty="0">
                <a:cs typeface="Marion Regular"/>
              </a:rPr>
              <a:t>/</a:t>
            </a:r>
            <a:r>
              <a:rPr lang="en-US" sz="2000" dirty="0" err="1">
                <a:cs typeface="Marion Regular"/>
              </a:rPr>
              <a:t>jezicna-priprema</a:t>
            </a:r>
            <a:r>
              <a:rPr lang="en-US" sz="2000" dirty="0">
                <a:cs typeface="Marion Regular"/>
              </a:rPr>
              <a:t>/</a:t>
            </a:r>
            <a:br>
              <a:rPr lang="ta-IN" sz="2000" dirty="0">
                <a:cs typeface="Marion Regular"/>
              </a:rPr>
            </a:br>
            <a:br>
              <a:rPr lang="ta-IN" sz="2000" dirty="0">
                <a:cs typeface="Marion Regular"/>
              </a:rPr>
            </a:br>
            <a:r>
              <a:rPr lang="ta-IN" sz="2000" dirty="0">
                <a:cs typeface="Marion Regular"/>
              </a:rPr>
              <a:t>Sveučilište u Splitu-</a:t>
            </a:r>
            <a:br>
              <a:rPr lang="ta-IN" sz="2000" dirty="0">
                <a:cs typeface="Marion Regular"/>
              </a:rPr>
            </a:br>
            <a:r>
              <a:rPr lang="en-US" sz="2000" dirty="0">
                <a:cs typeface="Marion Regular"/>
                <a:hlinkClick r:id="rId2"/>
              </a:rPr>
              <a:t>http://www.unist.hr</a:t>
            </a:r>
            <a:r>
              <a:rPr lang="ta-IN" sz="2000" dirty="0">
                <a:cs typeface="Marion Regular"/>
              </a:rPr>
              <a:t>; </a:t>
            </a:r>
            <a:r>
              <a:rPr lang="en-US" sz="2000" dirty="0">
                <a:cs typeface="Marion Regular"/>
                <a:hlinkClick r:id="rId3"/>
              </a:rPr>
              <a:t>http://www.unist.hr/međunarodna-suradnja</a:t>
            </a:r>
            <a:r>
              <a:rPr lang="ta-IN" sz="2000" dirty="0">
                <a:cs typeface="Marion Regular"/>
              </a:rPr>
              <a:t>; </a:t>
            </a:r>
            <a:br>
              <a:rPr lang="ta-IN" sz="2000" dirty="0">
                <a:cs typeface="Marion Regular"/>
              </a:rPr>
            </a:br>
            <a:r>
              <a:rPr lang="en-US" sz="2000" dirty="0">
                <a:cs typeface="Marion Regular"/>
              </a:rPr>
              <a:t>http://</a:t>
            </a:r>
            <a:r>
              <a:rPr lang="en-US" sz="2000" dirty="0" err="1">
                <a:cs typeface="Marion Regular"/>
              </a:rPr>
              <a:t>www.unist.hr</a:t>
            </a:r>
            <a:r>
              <a:rPr lang="en-US" sz="2000" dirty="0">
                <a:cs typeface="Marion Regular"/>
              </a:rPr>
              <a:t>/</a:t>
            </a:r>
            <a:r>
              <a:rPr lang="en-US" sz="2000" dirty="0" err="1">
                <a:cs typeface="Marion Regular"/>
              </a:rPr>
              <a:t>međunarodna-suradnja</a:t>
            </a:r>
            <a:r>
              <a:rPr lang="en-US" sz="2000" dirty="0">
                <a:cs typeface="Marion Regular"/>
              </a:rPr>
              <a:t>/</a:t>
            </a:r>
            <a:r>
              <a:rPr lang="en-US" sz="2000" dirty="0" err="1">
                <a:cs typeface="Marion Regular"/>
              </a:rPr>
              <a:t>korisne-poveznice</a:t>
            </a:r>
            <a:br>
              <a:rPr lang="ta-IN" sz="2000" dirty="0">
                <a:cs typeface="Marion Regular"/>
              </a:rPr>
            </a:br>
            <a:br>
              <a:rPr lang="ta-IN" sz="2000" dirty="0">
                <a:cs typeface="Marion Regular"/>
              </a:rPr>
            </a:br>
            <a:r>
              <a:rPr lang="ta-IN" sz="2000" dirty="0">
                <a:cs typeface="Marion Regular"/>
              </a:rPr>
              <a:t>Erasmus Student Network. </a:t>
            </a:r>
            <a:r>
              <a:rPr lang="en-US" sz="2000" dirty="0">
                <a:cs typeface="Marion Regular"/>
              </a:rPr>
              <a:t>http://</a:t>
            </a:r>
            <a:r>
              <a:rPr lang="ta-IN" sz="2000" dirty="0">
                <a:cs typeface="Marion Regular"/>
              </a:rPr>
              <a:t>esnsplit.com</a:t>
            </a:r>
            <a:r>
              <a:rPr lang="en-US" sz="2000" dirty="0">
                <a:cs typeface="Marion Regular"/>
              </a:rPr>
              <a:t>/</a:t>
            </a:r>
            <a:br>
              <a:rPr lang="ta-IN" sz="2000" dirty="0">
                <a:cs typeface="Marion Regular"/>
              </a:rPr>
            </a:br>
            <a:br>
              <a:rPr lang="ta-IN" sz="2000" dirty="0">
                <a:cs typeface="Marion Regular"/>
              </a:rPr>
            </a:br>
            <a:r>
              <a:rPr lang="ta-IN" sz="2000" dirty="0">
                <a:cs typeface="Marion Regular"/>
              </a:rPr>
              <a:t>FAQ-</a:t>
            </a:r>
            <a:r>
              <a:rPr lang="en-US" sz="2000" dirty="0">
                <a:cs typeface="Marion Regular"/>
              </a:rPr>
              <a:t>http://</a:t>
            </a:r>
            <a:r>
              <a:rPr lang="en-US" sz="2000" dirty="0" err="1">
                <a:cs typeface="Marion Regular"/>
              </a:rPr>
              <a:t>www.unizg.hr</a:t>
            </a:r>
            <a:r>
              <a:rPr lang="en-US" sz="2000" dirty="0">
                <a:cs typeface="Marion Regular"/>
              </a:rPr>
              <a:t>/</a:t>
            </a:r>
            <a:r>
              <a:rPr lang="en-US" sz="2000" dirty="0" err="1">
                <a:cs typeface="Marion Regular"/>
              </a:rPr>
              <a:t>fileadmin</a:t>
            </a:r>
            <a:r>
              <a:rPr lang="en-US" sz="2000" dirty="0">
                <a:cs typeface="Marion Regular"/>
              </a:rPr>
              <a:t>/</a:t>
            </a:r>
            <a:r>
              <a:rPr lang="en-US" sz="2000" dirty="0" err="1">
                <a:cs typeface="Marion Regular"/>
              </a:rPr>
              <a:t>rektorat</a:t>
            </a:r>
            <a:r>
              <a:rPr lang="en-US" sz="2000" dirty="0">
                <a:cs typeface="Marion Regular"/>
              </a:rPr>
              <a:t>/</a:t>
            </a:r>
            <a:r>
              <a:rPr lang="en-US" sz="2000" dirty="0" err="1">
                <a:cs typeface="Marion Regular"/>
              </a:rPr>
              <a:t>Suradnja</a:t>
            </a:r>
            <a:r>
              <a:rPr lang="en-US" sz="2000" dirty="0">
                <a:cs typeface="Marion Regular"/>
              </a:rPr>
              <a:t>/</a:t>
            </a:r>
            <a:r>
              <a:rPr lang="en-US" sz="2000" dirty="0" err="1">
                <a:cs typeface="Marion Regular"/>
              </a:rPr>
              <a:t>Medunarodna_razmjena</a:t>
            </a:r>
            <a:r>
              <a:rPr lang="en-US" sz="2000" dirty="0">
                <a:cs typeface="Marion Regular"/>
              </a:rPr>
              <a:t>/</a:t>
            </a:r>
            <a:r>
              <a:rPr lang="en-US" sz="2000" dirty="0" err="1">
                <a:cs typeface="Marion Regular"/>
              </a:rPr>
              <a:t>Studenata</a:t>
            </a:r>
            <a:r>
              <a:rPr lang="en-US" sz="2000" dirty="0">
                <a:cs typeface="Marion Regular"/>
              </a:rPr>
              <a:t>/</a:t>
            </a:r>
            <a:r>
              <a:rPr lang="en-US" sz="2000" dirty="0" err="1">
                <a:cs typeface="Marion Regular"/>
              </a:rPr>
              <a:t>Erasmus_SMP</a:t>
            </a:r>
            <a:r>
              <a:rPr lang="en-US" sz="2000" dirty="0">
                <a:cs typeface="Marion Regular"/>
              </a:rPr>
              <a:t>/2017_2018/cesta_pitanja_-_SMP_2017-18_-_27.3.2018.pdf</a:t>
            </a:r>
            <a:br>
              <a:rPr lang="ta-IN" sz="2000" dirty="0">
                <a:cs typeface="Marion Regular"/>
              </a:rPr>
            </a:br>
            <a:br>
              <a:rPr lang="ta-IN" sz="2000" dirty="0">
                <a:cs typeface="Marion Regular"/>
              </a:rPr>
            </a:br>
            <a:br>
              <a:rPr lang="ta-IN" sz="2000" dirty="0">
                <a:cs typeface="Marion Regular"/>
              </a:rPr>
            </a:br>
            <a:br>
              <a:rPr lang="ta-IN" sz="2000" dirty="0">
                <a:latin typeface="Marion Regular"/>
                <a:cs typeface="Marion Regular"/>
              </a:rPr>
            </a:br>
            <a:endParaRPr lang="en-US" sz="2000" dirty="0">
              <a:latin typeface="Marion Regular"/>
              <a:cs typeface="Marion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44515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rmAutofit fontScale="90000"/>
          </a:bodyPr>
          <a:lstStyle/>
          <a:p>
            <a:pPr algn="ctr"/>
            <a:r>
              <a:rPr lang="hr-HR" sz="3600" b="1" dirty="0">
                <a:solidFill>
                  <a:srgbClr val="002060"/>
                </a:solidFill>
                <a:ea typeface="Arial Unicode MS" pitchFamily="34" charset="-128"/>
                <a:cs typeface="Marion Regular"/>
              </a:rPr>
              <a:t> </a:t>
            </a:r>
            <a:br>
              <a:rPr lang="hr-HR" sz="3600" b="1" dirty="0">
                <a:solidFill>
                  <a:srgbClr val="002060"/>
                </a:solidFill>
                <a:ea typeface="Arial Unicode MS" pitchFamily="34" charset="-128"/>
                <a:cs typeface="Marion Regular"/>
              </a:rPr>
            </a:br>
            <a:r>
              <a:rPr lang="hr-HR" sz="3600" b="1" dirty="0">
                <a:solidFill>
                  <a:srgbClr val="002060"/>
                </a:solidFill>
                <a:ea typeface="Arial Unicode MS" pitchFamily="34" charset="-128"/>
                <a:cs typeface="Marion Regular"/>
              </a:rPr>
              <a:t>Tko se može prijavit na </a:t>
            </a:r>
            <a:r>
              <a:rPr lang="hr-HR" sz="3600" b="1" dirty="0" err="1">
                <a:solidFill>
                  <a:srgbClr val="002060"/>
                </a:solidFill>
                <a:ea typeface="Arial Unicode MS" pitchFamily="34" charset="-128"/>
                <a:cs typeface="Marion Regular"/>
              </a:rPr>
              <a:t>Erasmus</a:t>
            </a:r>
            <a:r>
              <a:rPr lang="hr-HR" sz="3600" b="1" dirty="0">
                <a:solidFill>
                  <a:srgbClr val="002060"/>
                </a:solidFill>
                <a:ea typeface="Arial Unicode MS" pitchFamily="34" charset="-128"/>
                <a:cs typeface="Marion Regular"/>
              </a:rPr>
              <a:t>?</a:t>
            </a:r>
            <a:br>
              <a:rPr lang="hr-HR" sz="3600" b="1" dirty="0">
                <a:solidFill>
                  <a:srgbClr val="002060"/>
                </a:solidFill>
                <a:ea typeface="Arial Unicode MS" pitchFamily="34" charset="-128"/>
                <a:cs typeface="Marion Regular"/>
              </a:rPr>
            </a:br>
            <a:br>
              <a:rPr lang="hr-HR" sz="3600" b="1" dirty="0">
                <a:solidFill>
                  <a:srgbClr val="002060"/>
                </a:solidFill>
                <a:ea typeface="Arial Unicode MS" pitchFamily="34" charset="-128"/>
                <a:cs typeface="Marion Regular"/>
              </a:rPr>
            </a:br>
            <a:br>
              <a:rPr lang="hr-HR" dirty="0">
                <a:solidFill>
                  <a:srgbClr val="002060"/>
                </a:solidFill>
                <a:cs typeface="Marion Regular"/>
              </a:rPr>
            </a:br>
            <a:r>
              <a:rPr lang="ta-IN" sz="2400" dirty="0">
                <a:solidFill>
                  <a:srgbClr val="002060"/>
                </a:solidFill>
                <a:ea typeface="Arial Unicode MS" pitchFamily="34" charset="-128"/>
                <a:cs typeface="Marion Regular"/>
              </a:rPr>
              <a:t>S</a:t>
            </a:r>
            <a:r>
              <a:rPr lang="hr-HR" sz="2400" dirty="0">
                <a:solidFill>
                  <a:srgbClr val="002060"/>
                </a:solidFill>
                <a:ea typeface="Arial Unicode MS" pitchFamily="34" charset="-128"/>
                <a:cs typeface="Marion Regular"/>
              </a:rPr>
              <a:t>vi studenti Sveučilišta u Splitu </a:t>
            </a:r>
            <a:br>
              <a:rPr lang="hr-HR" sz="2400" dirty="0">
                <a:ea typeface="Arial Unicode MS" pitchFamily="34" charset="-128"/>
                <a:cs typeface="Marion Regular"/>
              </a:rPr>
            </a:br>
            <a:r>
              <a:rPr lang="hr-HR" sz="2400" dirty="0">
                <a:ea typeface="Arial Unicode MS" pitchFamily="34" charset="-128"/>
                <a:cs typeface="Marion Regular"/>
              </a:rPr>
              <a:t>u trenutku odlaska upisani u najmanje 2. preddiplomskog/1. diplomskog/1. poslijediplomskog studija</a:t>
            </a:r>
            <a:br>
              <a:rPr lang="hr-HR" sz="2400" dirty="0">
                <a:ea typeface="Arial Unicode MS" pitchFamily="34" charset="-128"/>
                <a:cs typeface="Marion Regular"/>
              </a:rPr>
            </a:br>
            <a:br>
              <a:rPr lang="hr-HR" sz="2400" dirty="0">
                <a:ea typeface="Arial Unicode MS" pitchFamily="34" charset="-128"/>
                <a:cs typeface="Marion Regular"/>
              </a:rPr>
            </a:br>
            <a:r>
              <a:rPr lang="ta-IN" sz="2400" dirty="0">
                <a:solidFill>
                  <a:srgbClr val="002060"/>
                </a:solidFill>
                <a:ea typeface="Arial Unicode MS" pitchFamily="34" charset="-128"/>
                <a:cs typeface="Marion Regular"/>
              </a:rPr>
              <a:t>I</a:t>
            </a:r>
            <a:r>
              <a:rPr lang="hr-HR" sz="2400" dirty="0" err="1">
                <a:solidFill>
                  <a:srgbClr val="002060"/>
                </a:solidFill>
                <a:ea typeface="Arial Unicode MS" pitchFamily="34" charset="-128"/>
                <a:cs typeface="Marion Regular"/>
              </a:rPr>
              <a:t>zvanredni</a:t>
            </a:r>
            <a:r>
              <a:rPr lang="hr-HR" sz="2400" dirty="0">
                <a:solidFill>
                  <a:srgbClr val="002060"/>
                </a:solidFill>
                <a:ea typeface="Arial Unicode MS" pitchFamily="34" charset="-128"/>
                <a:cs typeface="Marion Regular"/>
              </a:rPr>
              <a:t> studenti </a:t>
            </a:r>
            <a:br>
              <a:rPr lang="hr-HR" sz="2400" i="1" dirty="0">
                <a:ea typeface="Arial Unicode MS" pitchFamily="34" charset="-128"/>
                <a:cs typeface="Marion Regular"/>
              </a:rPr>
            </a:br>
            <a:r>
              <a:rPr lang="hr-HR" sz="2400" dirty="0">
                <a:ea typeface="Arial Unicode MS" pitchFamily="34" charset="-128"/>
                <a:cs typeface="Marion Regular"/>
              </a:rPr>
              <a:t>za vrijeme mobilnosti pohađaju redovni studij u punom vremenu</a:t>
            </a:r>
            <a:br>
              <a:rPr lang="hr-HR" sz="2400" dirty="0">
                <a:ea typeface="Arial Unicode MS" pitchFamily="34" charset="-128"/>
                <a:cs typeface="Marion Regular"/>
              </a:rPr>
            </a:br>
            <a:br>
              <a:rPr lang="hr-HR" sz="2400" dirty="0">
                <a:ea typeface="Arial Unicode MS" pitchFamily="34" charset="-128"/>
                <a:cs typeface="Marion Regular"/>
              </a:rPr>
            </a:br>
            <a:r>
              <a:rPr lang="ta-IN" sz="2400" dirty="0">
                <a:solidFill>
                  <a:srgbClr val="002060"/>
                </a:solidFill>
                <a:ea typeface="Arial Unicode MS" pitchFamily="34" charset="-128"/>
                <a:cs typeface="Marion Regular"/>
              </a:rPr>
              <a:t>S</a:t>
            </a:r>
            <a:r>
              <a:rPr lang="hr-HR" sz="2400" dirty="0" err="1">
                <a:solidFill>
                  <a:srgbClr val="002060"/>
                </a:solidFill>
                <a:ea typeface="Arial Unicode MS" pitchFamily="34" charset="-128"/>
                <a:cs typeface="Marion Regular"/>
              </a:rPr>
              <a:t>tudenti</a:t>
            </a:r>
            <a:r>
              <a:rPr lang="hr-HR" sz="2400" dirty="0">
                <a:solidFill>
                  <a:srgbClr val="002060"/>
                </a:solidFill>
                <a:ea typeface="Arial Unicode MS" pitchFamily="34" charset="-128"/>
                <a:cs typeface="Marion Regular"/>
              </a:rPr>
              <a:t> stručnog studija</a:t>
            </a:r>
            <a:br>
              <a:rPr lang="hr-HR" sz="3100" b="1" dirty="0">
                <a:ea typeface="Arial Unicode MS" pitchFamily="34" charset="-128"/>
                <a:cs typeface="Arial Unicode MS" pitchFamily="34" charset="-128"/>
              </a:rPr>
            </a:br>
            <a:endParaRPr lang="hr-HR" sz="3100" b="1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832648"/>
          </a:xfrm>
        </p:spPr>
        <p:txBody>
          <a:bodyPr>
            <a:normAutofit fontScale="90000"/>
          </a:bodyPr>
          <a:lstStyle/>
          <a:p>
            <a:pPr algn="ctr"/>
            <a:br>
              <a:rPr lang="hr-HR" sz="3600" b="1" dirty="0">
                <a:solidFill>
                  <a:srgbClr val="002060"/>
                </a:solidFill>
                <a:ea typeface="Arial Unicode MS" pitchFamily="34" charset="-128"/>
                <a:cs typeface="Marion Regular"/>
              </a:rPr>
            </a:br>
            <a:r>
              <a:rPr lang="hr-HR" sz="3600" b="1" dirty="0">
                <a:solidFill>
                  <a:srgbClr val="002060"/>
                </a:solidFill>
                <a:ea typeface="Arial Unicode MS" pitchFamily="34" charset="-128"/>
                <a:cs typeface="Marion Regular"/>
              </a:rPr>
              <a:t>Aktivnosti u okviru mobilnosti</a:t>
            </a:r>
            <a:br>
              <a:rPr lang="hr-HR" sz="3100" b="1" dirty="0">
                <a:ea typeface="Arial Unicode MS" pitchFamily="34" charset="-128"/>
                <a:cs typeface="Marion Regular"/>
              </a:rPr>
            </a:br>
            <a:br>
              <a:rPr lang="hr-HR" sz="2800" b="1" dirty="0">
                <a:ea typeface="Arial Unicode MS" pitchFamily="34" charset="-128"/>
                <a:cs typeface="Marion Regular"/>
              </a:rPr>
            </a:br>
            <a:r>
              <a:rPr lang="hr-HR" sz="2400" dirty="0">
                <a:solidFill>
                  <a:srgbClr val="002060"/>
                </a:solidFill>
                <a:ea typeface="Arial Unicode MS" pitchFamily="34" charset="-128"/>
                <a:cs typeface="Marion Regular"/>
              </a:rPr>
              <a:t>Fizička mobilnost u svrhu studija</a:t>
            </a:r>
            <a:br>
              <a:rPr lang="hr-HR" sz="2400" dirty="0">
                <a:ea typeface="Arial Unicode MS" pitchFamily="34" charset="-128"/>
                <a:cs typeface="Marion Regular"/>
              </a:rPr>
            </a:br>
            <a:r>
              <a:rPr lang="hr-HR" sz="2400" dirty="0">
                <a:ea typeface="Arial Unicode MS" pitchFamily="34" charset="-128"/>
                <a:cs typeface="Marion Regular"/>
              </a:rPr>
              <a:t>2-12 mjeseci; u trenutku (fizičkog) odlaska upisani u najmanje 2.preddiplomskog/1. diplomskog/1. poslijediplomskog studija</a:t>
            </a:r>
            <a:br>
              <a:rPr lang="hr-HR" sz="2400" dirty="0">
                <a:ea typeface="Arial Unicode MS" pitchFamily="34" charset="-128"/>
                <a:cs typeface="Marion Regular"/>
              </a:rPr>
            </a:br>
            <a:br>
              <a:rPr lang="hr-HR" sz="2400" dirty="0">
                <a:ea typeface="Arial Unicode MS" pitchFamily="34" charset="-128"/>
                <a:cs typeface="Marion Regular"/>
              </a:rPr>
            </a:br>
            <a:r>
              <a:rPr lang="hr-HR" sz="2400" dirty="0">
                <a:solidFill>
                  <a:srgbClr val="002060"/>
                </a:solidFill>
                <a:ea typeface="Arial Unicode MS" pitchFamily="34" charset="-128"/>
                <a:cs typeface="Marion Regular"/>
              </a:rPr>
              <a:t>Kombinirana (</a:t>
            </a:r>
            <a:r>
              <a:rPr lang="hr-HR" sz="2400" i="1" dirty="0" err="1">
                <a:solidFill>
                  <a:srgbClr val="002060"/>
                </a:solidFill>
                <a:ea typeface="Arial Unicode MS" pitchFamily="34" charset="-128"/>
                <a:cs typeface="Marion Regular"/>
              </a:rPr>
              <a:t>blended</a:t>
            </a:r>
            <a:r>
              <a:rPr lang="hr-HR" sz="2400" dirty="0">
                <a:solidFill>
                  <a:srgbClr val="002060"/>
                </a:solidFill>
                <a:ea typeface="Arial Unicode MS" pitchFamily="34" charset="-128"/>
                <a:cs typeface="Marion Regular"/>
              </a:rPr>
              <a:t>) mobilnost</a:t>
            </a:r>
            <a:br>
              <a:rPr lang="hr-HR" sz="2400" dirty="0">
                <a:ea typeface="Arial Unicode MS" pitchFamily="34" charset="-128"/>
                <a:cs typeface="Marion Regular"/>
              </a:rPr>
            </a:br>
            <a:r>
              <a:rPr lang="hr-HR" sz="2400" dirty="0">
                <a:ea typeface="Arial Unicode MS" pitchFamily="34" charset="-128"/>
                <a:cs typeface="Marion Regular"/>
              </a:rPr>
              <a:t>fizička mobilnost (min. 60 dana) + praćenje virtualne nastave iz matične zemlje</a:t>
            </a:r>
            <a:br>
              <a:rPr lang="hr-HR" sz="2400" dirty="0">
                <a:ea typeface="Arial Unicode MS" pitchFamily="34" charset="-128"/>
                <a:cs typeface="Marion Regular"/>
              </a:rPr>
            </a:br>
            <a:br>
              <a:rPr lang="hr-HR" sz="2400" dirty="0">
                <a:ea typeface="Arial Unicode MS" pitchFamily="34" charset="-128"/>
                <a:cs typeface="Marion Regular"/>
              </a:rPr>
            </a:br>
            <a:r>
              <a:rPr lang="hr-HR" sz="2400" dirty="0">
                <a:solidFill>
                  <a:srgbClr val="002060"/>
                </a:solidFill>
                <a:ea typeface="Arial Unicode MS" pitchFamily="34" charset="-128"/>
                <a:cs typeface="Marion Regular"/>
              </a:rPr>
              <a:t>Stručna praksa</a:t>
            </a:r>
            <a:br>
              <a:rPr lang="hr-HR" sz="2400" dirty="0">
                <a:ea typeface="Arial Unicode MS" pitchFamily="34" charset="-128"/>
                <a:cs typeface="Marion Regular"/>
              </a:rPr>
            </a:br>
            <a:r>
              <a:rPr lang="ta-IN" sz="2400" dirty="0">
                <a:ea typeface="Arial Unicode MS" pitchFamily="34" charset="-128"/>
                <a:cs typeface="Marion Regular"/>
              </a:rPr>
              <a:t>2</a:t>
            </a:r>
            <a:r>
              <a:rPr lang="hr-HR" sz="2400" dirty="0">
                <a:ea typeface="Arial Unicode MS" pitchFamily="34" charset="-128"/>
                <a:cs typeface="Marion Regular"/>
              </a:rPr>
              <a:t>-12 mjeseci; od 1. preddiplomskog studija; prijava dok su u statusu studenta a odlazak do 12 mjeseci kasnije</a:t>
            </a:r>
            <a:br>
              <a:rPr lang="hr-HR" sz="2000" dirty="0">
                <a:ea typeface="Arial Unicode MS" pitchFamily="34" charset="-128"/>
                <a:cs typeface="Marion Regular"/>
              </a:rPr>
            </a:br>
            <a:br>
              <a:rPr lang="hr-HR" sz="2400" dirty="0">
                <a:ea typeface="Arial Unicode MS" pitchFamily="34" charset="-128"/>
                <a:cs typeface="Marion Regular"/>
              </a:rPr>
            </a:br>
            <a:endParaRPr lang="hr-HR" sz="2000" dirty="0">
              <a:ea typeface="Arial Unicode MS" pitchFamily="34" charset="-128"/>
              <a:cs typeface="Marion Regula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3672408"/>
          </a:xfrm>
        </p:spPr>
        <p:txBody>
          <a:bodyPr>
            <a:normAutofit fontScale="90000"/>
          </a:bodyPr>
          <a:lstStyle/>
          <a:p>
            <a:pPr algn="ctr"/>
            <a:br>
              <a:rPr lang="hr-HR" sz="3600" b="1" dirty="0">
                <a:solidFill>
                  <a:srgbClr val="002060"/>
                </a:solidFill>
                <a:ea typeface="Arial Unicode MS" pitchFamily="34" charset="-128"/>
                <a:cs typeface="Marion Regular"/>
              </a:rPr>
            </a:br>
            <a:r>
              <a:rPr lang="hr-HR" sz="3600" b="1" dirty="0">
                <a:solidFill>
                  <a:srgbClr val="002060"/>
                </a:solidFill>
                <a:ea typeface="Arial Unicode MS" pitchFamily="34" charset="-128"/>
                <a:cs typeface="Marion Regular"/>
              </a:rPr>
              <a:t>Do koliko puta?</a:t>
            </a:r>
            <a:br>
              <a:rPr lang="hr-HR" sz="3600" b="1" dirty="0">
                <a:solidFill>
                  <a:srgbClr val="002060"/>
                </a:solidFill>
                <a:ea typeface="Arial Unicode MS" pitchFamily="34" charset="-128"/>
                <a:cs typeface="Marion Regular"/>
              </a:rPr>
            </a:br>
            <a:br>
              <a:rPr lang="hr-HR" sz="3600" b="1" dirty="0">
                <a:solidFill>
                  <a:srgbClr val="002060"/>
                </a:solidFill>
                <a:ea typeface="Arial Unicode MS" pitchFamily="34" charset="-128"/>
                <a:cs typeface="Marion Regular"/>
              </a:rPr>
            </a:br>
            <a:br>
              <a:rPr lang="hr-HR" sz="2800" b="1" dirty="0">
                <a:ea typeface="Arial Unicode MS" pitchFamily="34" charset="-128"/>
                <a:cs typeface="Marion Regular"/>
              </a:rPr>
            </a:br>
            <a:r>
              <a:rPr lang="hr-HR" sz="2800" dirty="0">
                <a:ea typeface="Arial Unicode MS" pitchFamily="34" charset="-128"/>
                <a:cs typeface="Marion Regular"/>
              </a:rPr>
              <a:t>Do ukupno </a:t>
            </a:r>
            <a:r>
              <a:rPr lang="hr-HR" sz="2800" dirty="0">
                <a:solidFill>
                  <a:srgbClr val="002060"/>
                </a:solidFill>
                <a:ea typeface="Arial Unicode MS" pitchFamily="34" charset="-128"/>
                <a:cs typeface="Marion Regular"/>
              </a:rPr>
              <a:t>12 mjeseci </a:t>
            </a:r>
            <a:r>
              <a:rPr lang="hr-HR" sz="2800" dirty="0">
                <a:ea typeface="Arial Unicode MS" pitchFamily="34" charset="-128"/>
                <a:cs typeface="Marion Regular"/>
              </a:rPr>
              <a:t>na svakoj razini studija (</a:t>
            </a:r>
            <a:r>
              <a:rPr lang="hr-HR" sz="2800" dirty="0" err="1">
                <a:ea typeface="Arial Unicode MS" pitchFamily="34" charset="-128"/>
                <a:cs typeface="Marion Regular"/>
              </a:rPr>
              <a:t>predidplomskoj</a:t>
            </a:r>
            <a:r>
              <a:rPr lang="hr-HR" sz="2800" dirty="0">
                <a:ea typeface="Arial Unicode MS" pitchFamily="34" charset="-128"/>
                <a:cs typeface="Marion Regular"/>
              </a:rPr>
              <a:t>, diplomskoj, doktorskoj) neovisno o tome koliko puta.</a:t>
            </a:r>
            <a:br>
              <a:rPr lang="ta-IN" sz="2800" dirty="0">
                <a:ea typeface="Arial Unicode MS" pitchFamily="34" charset="-128"/>
                <a:cs typeface="Marion Regular"/>
              </a:rPr>
            </a:br>
            <a:br>
              <a:rPr lang="ta-IN" sz="2400" dirty="0">
                <a:ea typeface="Arial Unicode MS" pitchFamily="34" charset="-128"/>
                <a:cs typeface="Marion Regular"/>
              </a:rPr>
            </a:br>
            <a:br>
              <a:rPr lang="ta-IN" sz="2400" dirty="0">
                <a:ea typeface="Arial Unicode MS" pitchFamily="34" charset="-128"/>
                <a:cs typeface="Marion Regular"/>
              </a:rPr>
            </a:br>
            <a:br>
              <a:rPr lang="ta-IN" sz="2400" dirty="0">
                <a:ea typeface="Arial Unicode MS" pitchFamily="34" charset="-128"/>
                <a:cs typeface="Marion Regular"/>
              </a:rPr>
            </a:br>
            <a:endParaRPr lang="hr-HR" sz="2400" b="1" dirty="0">
              <a:ea typeface="Arial Unicode MS" pitchFamily="34" charset="-128"/>
              <a:cs typeface="Marion Regula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DEF82-BC07-4844-A325-BD479AFF0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256" y="1772816"/>
            <a:ext cx="7583487" cy="3096344"/>
          </a:xfrm>
        </p:spPr>
        <p:txBody>
          <a:bodyPr>
            <a:normAutofit fontScale="90000"/>
          </a:bodyPr>
          <a:lstStyle/>
          <a:p>
            <a:pPr algn="ctr"/>
            <a:r>
              <a:rPr lang="ta-IN" sz="3600" b="1" dirty="0">
                <a:solidFill>
                  <a:srgbClr val="002060"/>
                </a:solidFill>
                <a:cs typeface="Marion Regular"/>
              </a:rPr>
              <a:t>Financiranje</a:t>
            </a:r>
            <a:br>
              <a:rPr lang="hr-HR" sz="3600" b="1" dirty="0">
                <a:solidFill>
                  <a:srgbClr val="002060"/>
                </a:solidFill>
                <a:cs typeface="Marion Regular"/>
              </a:rPr>
            </a:br>
            <a:br>
              <a:rPr lang="ta-IN" b="1" dirty="0">
                <a:cs typeface="Marion Regular"/>
              </a:rPr>
            </a:br>
            <a:r>
              <a:rPr lang="hr-HR" sz="2400" b="1" dirty="0">
                <a:solidFill>
                  <a:srgbClr val="002060"/>
                </a:solidFill>
                <a:cs typeface="Marion Regular"/>
              </a:rPr>
              <a:t>F</a:t>
            </a:r>
            <a:r>
              <a:rPr lang="hr-HR" sz="2400" dirty="0">
                <a:solidFill>
                  <a:srgbClr val="002060"/>
                </a:solidFill>
                <a:cs typeface="Marion Regular"/>
              </a:rPr>
              <a:t>izička mobilnost</a:t>
            </a:r>
            <a:br>
              <a:rPr lang="hr-HR" sz="2400" dirty="0">
                <a:solidFill>
                  <a:schemeClr val="accent4">
                    <a:lumMod val="60000"/>
                    <a:lumOff val="40000"/>
                  </a:schemeClr>
                </a:solidFill>
                <a:cs typeface="Marion Regular"/>
              </a:rPr>
            </a:br>
            <a:r>
              <a:rPr lang="hr-HR" sz="2400" dirty="0">
                <a:cs typeface="Marion Regular"/>
              </a:rPr>
              <a:t>financira se u cijelosti</a:t>
            </a:r>
            <a:br>
              <a:rPr lang="hr-HR" sz="2400" dirty="0">
                <a:cs typeface="Marion Regular"/>
              </a:rPr>
            </a:br>
            <a:br>
              <a:rPr lang="hr-HR" sz="2400" dirty="0">
                <a:cs typeface="Marion Regular"/>
              </a:rPr>
            </a:br>
            <a:r>
              <a:rPr lang="hr-HR" sz="2400" i="1" dirty="0" err="1">
                <a:solidFill>
                  <a:srgbClr val="002060"/>
                </a:solidFill>
                <a:cs typeface="Marion Regular"/>
              </a:rPr>
              <a:t>Blended</a:t>
            </a:r>
            <a:r>
              <a:rPr lang="hr-HR" sz="2400" i="1" dirty="0">
                <a:solidFill>
                  <a:srgbClr val="002060"/>
                </a:solidFill>
                <a:cs typeface="Marion Regular"/>
              </a:rPr>
              <a:t> </a:t>
            </a:r>
            <a:r>
              <a:rPr lang="hr-HR" sz="2400" dirty="0">
                <a:solidFill>
                  <a:srgbClr val="002060"/>
                </a:solidFill>
                <a:cs typeface="Marion Regular"/>
              </a:rPr>
              <a:t>mobilnost</a:t>
            </a:r>
            <a:br>
              <a:rPr lang="hr-HR" sz="2400" dirty="0">
                <a:solidFill>
                  <a:schemeClr val="accent4">
                    <a:lumMod val="60000"/>
                    <a:lumOff val="40000"/>
                  </a:schemeClr>
                </a:solidFill>
                <a:cs typeface="Marion Regular"/>
              </a:rPr>
            </a:br>
            <a:r>
              <a:rPr lang="hr-HR" sz="2400" dirty="0">
                <a:cs typeface="Marion Regular"/>
              </a:rPr>
              <a:t>ostvaruje se potpora samo za period fizičke mobilnosti (min. 60 dana)</a:t>
            </a:r>
            <a:br>
              <a:rPr lang="hr-HR" sz="2400" dirty="0">
                <a:cs typeface="Marion Regular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8701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3096344"/>
          </a:xfrm>
        </p:spPr>
        <p:txBody>
          <a:bodyPr>
            <a:normAutofit fontScale="90000"/>
          </a:bodyPr>
          <a:lstStyle/>
          <a:p>
            <a:r>
              <a:rPr lang="hr-HR" sz="2800" b="1" dirty="0">
                <a:solidFill>
                  <a:srgbClr val="002060"/>
                </a:solidFill>
                <a:latin typeface="Century" pitchFamily="18" charset="0"/>
                <a:cs typeface="Marion Regular"/>
              </a:rPr>
              <a:t>       </a:t>
            </a:r>
            <a:r>
              <a:rPr lang="hr-HR" sz="3600" b="1" dirty="0">
                <a:solidFill>
                  <a:srgbClr val="002060"/>
                </a:solidFill>
                <a:cs typeface="Marion Regular"/>
              </a:rPr>
              <a:t>Financijska potpora EUR/mjesečno</a:t>
            </a:r>
            <a:br>
              <a:rPr lang="hr-HR" sz="2800" b="1" dirty="0">
                <a:latin typeface="Century" pitchFamily="18" charset="0"/>
              </a:rPr>
            </a:br>
            <a:br>
              <a:rPr lang="hr-HR" sz="2800" b="1" dirty="0">
                <a:latin typeface="Century" pitchFamily="18" charset="0"/>
              </a:rPr>
            </a:br>
            <a:br>
              <a:rPr lang="hr-HR" sz="2800" b="1" dirty="0">
                <a:latin typeface="Century" pitchFamily="18" charset="0"/>
              </a:rPr>
            </a:br>
            <a:br>
              <a:rPr lang="hr-HR" sz="2800" b="1" dirty="0">
                <a:latin typeface="Century" pitchFamily="18" charset="0"/>
              </a:rPr>
            </a:br>
            <a:br>
              <a:rPr lang="hr-HR" sz="2800" b="1" dirty="0">
                <a:latin typeface="Century" pitchFamily="18" charset="0"/>
              </a:rPr>
            </a:br>
            <a:br>
              <a:rPr lang="hr-HR" sz="2800" b="1" dirty="0">
                <a:latin typeface="Century" pitchFamily="18" charset="0"/>
              </a:rPr>
            </a:br>
            <a:endParaRPr lang="hr-HR" sz="2800" b="1" dirty="0">
              <a:latin typeface="Century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6046926-B6DF-4DFC-9952-F78E35223C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931511"/>
              </p:ext>
            </p:extLst>
          </p:nvPr>
        </p:nvGraphicFramePr>
        <p:xfrm>
          <a:off x="1115616" y="2060848"/>
          <a:ext cx="6624735" cy="3744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7773">
                  <a:extLst>
                    <a:ext uri="{9D8B030D-6E8A-4147-A177-3AD203B41FA5}">
                      <a16:colId xmlns:a16="http://schemas.microsoft.com/office/drawing/2014/main" val="2373149057"/>
                    </a:ext>
                  </a:extLst>
                </a:gridCol>
                <a:gridCol w="2208481">
                  <a:extLst>
                    <a:ext uri="{9D8B030D-6E8A-4147-A177-3AD203B41FA5}">
                      <a16:colId xmlns:a16="http://schemas.microsoft.com/office/drawing/2014/main" val="3115159343"/>
                    </a:ext>
                  </a:extLst>
                </a:gridCol>
                <a:gridCol w="2208481">
                  <a:extLst>
                    <a:ext uri="{9D8B030D-6E8A-4147-A177-3AD203B41FA5}">
                      <a16:colId xmlns:a16="http://schemas.microsoft.com/office/drawing/2014/main" val="879542227"/>
                    </a:ext>
                  </a:extLst>
                </a:gridCol>
              </a:tblGrid>
              <a:tr h="4948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Odredište mobilnosti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Financijska potpora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5282081"/>
                  </a:ext>
                </a:extLst>
              </a:tr>
              <a:tr h="8016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Skupina 1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Programske zemlje s višim troškovima života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Danska, Finska, Island, Švedska, Norveška, Irska, Luksemburg, Lihtenštajn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550EUR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3031677"/>
                  </a:ext>
                </a:extLst>
              </a:tr>
              <a:tr h="1111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Skupina 2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Programske zemlje sa srednjim troškovima života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Austrija, Belgija, Njemačka, Francuska, Italija, Grčka, Španjolska, Cipar, Nizozemska, Malta, Portugal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550EUR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7305569"/>
                  </a:ext>
                </a:extLst>
              </a:tr>
              <a:tr h="1336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Skupina 3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Programske zemlje s nižim troškovima života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Bugarska, Hrvatska, Češka, Estonija, Latvija, Litva, Mađarska, poljska, Rumunjska, Srbija, Slovačka, Slovenija, Makedonija, Turska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500EUR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153937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pPr algn="ctr"/>
            <a:br>
              <a:rPr lang="hr-HR" sz="2400" dirty="0">
                <a:solidFill>
                  <a:srgbClr val="002060"/>
                </a:solidFill>
                <a:cs typeface="Marion Regular"/>
              </a:rPr>
            </a:br>
            <a:r>
              <a:rPr lang="pl-PL" sz="2400" dirty="0">
                <a:solidFill>
                  <a:srgbClr val="002060"/>
                </a:solidFill>
                <a:cs typeface="Marion Regular"/>
              </a:rPr>
              <a:t>D</a:t>
            </a:r>
            <a:r>
              <a:rPr lang="pl-PL" sz="2400" dirty="0">
                <a:solidFill>
                  <a:srgbClr val="002060"/>
                </a:solidFill>
              </a:rPr>
              <a:t>odatak za „zeleno“ putovanje (green travel)</a:t>
            </a:r>
            <a:br>
              <a:rPr lang="hr-HR" sz="2400" dirty="0">
                <a:solidFill>
                  <a:srgbClr val="002060"/>
                </a:solidFill>
                <a:cs typeface="Marion Regular"/>
              </a:rPr>
            </a:br>
            <a:r>
              <a:rPr lang="hr-HR" sz="2400" dirty="0">
                <a:cs typeface="Marion Regular"/>
              </a:rPr>
              <a:t>Studenti koji koriste zeleni način putovanja (npr. vlak, brod) mogu primiti jednokratni dodatni</a:t>
            </a:r>
            <a:br>
              <a:rPr lang="hr-HR" sz="2400" dirty="0">
                <a:cs typeface="Marion Regular"/>
              </a:rPr>
            </a:br>
            <a:r>
              <a:rPr lang="hr-HR" sz="2400" dirty="0">
                <a:cs typeface="Marion Regular"/>
              </a:rPr>
              <a:t>financijski poticaj u iznosu od 50 € kao dodatni iznos za pojedinačnu potporu za povratno</a:t>
            </a:r>
            <a:br>
              <a:rPr lang="hr-HR" sz="2400" dirty="0">
                <a:cs typeface="Marion Regular"/>
              </a:rPr>
            </a:br>
            <a:r>
              <a:rPr lang="hr-HR" sz="2400" dirty="0">
                <a:cs typeface="Marion Regular"/>
              </a:rPr>
              <a:t>putovanje (ako se za putovanje u oba smjera koristi zeleni način putovanja).</a:t>
            </a:r>
            <a:br>
              <a:rPr lang="hr-HR" sz="2400" dirty="0">
                <a:cs typeface="Marion Regular"/>
              </a:rPr>
            </a:br>
            <a:br>
              <a:rPr lang="hr-HR" sz="2400" dirty="0">
                <a:cs typeface="Marion Regular"/>
              </a:rPr>
            </a:br>
            <a:r>
              <a:rPr lang="ta-IN" sz="2400" dirty="0">
                <a:solidFill>
                  <a:srgbClr val="002060"/>
                </a:solidFill>
                <a:cs typeface="Marion Regular"/>
              </a:rPr>
              <a:t>Dvostruko financiranje</a:t>
            </a:r>
            <a:br>
              <a:rPr lang="ta-IN" sz="2400" dirty="0">
                <a:cs typeface="Marion Regular"/>
              </a:rPr>
            </a:br>
            <a:r>
              <a:rPr lang="ta-IN" sz="2400" dirty="0">
                <a:cs typeface="Marion Regular"/>
              </a:rPr>
              <a:t>student ne smije biti dodatno financiran iz sredstava iz EU; nacionalne, lokale i dr. stipendije ne ubrajaju se u dvostruko financiranje</a:t>
            </a:r>
            <a:br>
              <a:rPr lang="hr-HR" sz="2400" dirty="0">
                <a:cs typeface="Marion Regular"/>
              </a:rPr>
            </a:br>
            <a:endParaRPr lang="en-US" sz="2400" b="1" dirty="0">
              <a:cs typeface="Marion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67759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98778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800" b="1" dirty="0"/>
              <a:t>      </a:t>
            </a:r>
            <a:br>
              <a:rPr lang="hr-HR" sz="2800" b="1" dirty="0"/>
            </a:br>
            <a:br>
              <a:rPr lang="hr-HR" sz="2800" b="1" dirty="0"/>
            </a:br>
            <a:r>
              <a:rPr lang="hr-HR" sz="2800" b="1" dirty="0">
                <a:solidFill>
                  <a:srgbClr val="002060"/>
                </a:solidFill>
                <a:cs typeface="Marion Regular"/>
              </a:rPr>
              <a:t>Dodatna financijska potpora</a:t>
            </a:r>
            <a:br>
              <a:rPr lang="hr-HR" sz="2800" b="1" dirty="0">
                <a:cs typeface="Marion Regular"/>
              </a:rPr>
            </a:br>
            <a:br>
              <a:rPr lang="hr-HR" sz="2400" dirty="0">
                <a:cs typeface="Marion Regular"/>
              </a:rPr>
            </a:br>
            <a:r>
              <a:rPr lang="ta-IN" sz="2400" dirty="0">
                <a:cs typeface="Marion Regular"/>
              </a:rPr>
              <a:t>D</a:t>
            </a:r>
            <a:r>
              <a:rPr lang="hr-HR" sz="2400" dirty="0">
                <a:cs typeface="Marion Regular"/>
              </a:rPr>
              <a:t>odatna financijska sredstva u iznosu od 250 EUR mjesečno za odlazak na mobilnost.</a:t>
            </a:r>
            <a:br>
              <a:rPr lang="hr-HR" sz="2400" dirty="0">
                <a:cs typeface="Marion Regular"/>
              </a:rPr>
            </a:br>
            <a:br>
              <a:rPr lang="hr-HR" sz="2400" dirty="0">
                <a:cs typeface="Marion Regular"/>
              </a:rPr>
            </a:br>
            <a:r>
              <a:rPr lang="hr-HR" sz="2400" dirty="0">
                <a:cs typeface="Marion Regular"/>
              </a:rPr>
              <a:t>Uvjeti:</a:t>
            </a:r>
            <a:br>
              <a:rPr lang="hr-HR" sz="2400" dirty="0">
                <a:cs typeface="Marion Regular"/>
              </a:rPr>
            </a:br>
            <a:r>
              <a:rPr lang="hr-HR" sz="2400" dirty="0">
                <a:cs typeface="Marion Regular"/>
              </a:rPr>
              <a:t>- studenti nižeg socioekonomskog statusa</a:t>
            </a:r>
            <a:br>
              <a:rPr lang="hr-HR" sz="2400" dirty="0">
                <a:cs typeface="Marion Regular"/>
              </a:rPr>
            </a:br>
            <a:r>
              <a:rPr lang="hr-HR" sz="2400" dirty="0">
                <a:cs typeface="Marion Regular"/>
              </a:rPr>
              <a:t>- izbjeglice i tražitelji azila  </a:t>
            </a:r>
            <a:br>
              <a:rPr lang="hr-HR" sz="2400" dirty="0">
                <a:cs typeface="Marion Regular"/>
              </a:rPr>
            </a:br>
            <a:r>
              <a:rPr lang="hr-HR" sz="2400" dirty="0">
                <a:cs typeface="Marion Regular"/>
              </a:rPr>
              <a:t>- studenti čiji roditelji imaju nižu razinu obrazovanja</a:t>
            </a:r>
            <a:br>
              <a:rPr lang="hr-HR" sz="2400" dirty="0">
                <a:cs typeface="Marion Regular"/>
              </a:rPr>
            </a:br>
            <a:r>
              <a:rPr lang="hr-HR" sz="2400" dirty="0">
                <a:cs typeface="Marion Regular"/>
              </a:rPr>
              <a:t>- studenti stariji od 30 godina</a:t>
            </a:r>
            <a:br>
              <a:rPr lang="hr-HR" sz="2400" dirty="0">
                <a:cs typeface="Marion Regular"/>
              </a:rPr>
            </a:br>
            <a:r>
              <a:rPr lang="hr-HR" sz="2400" dirty="0">
                <a:cs typeface="Marion Regular"/>
              </a:rPr>
              <a:t>- studenti s djecom</a:t>
            </a:r>
            <a:br>
              <a:rPr lang="hr-HR" sz="2400" dirty="0">
                <a:cs typeface="Marion Regular"/>
              </a:rPr>
            </a:br>
            <a:r>
              <a:rPr lang="hr-HR" sz="2400" dirty="0">
                <a:cs typeface="Marion Regular"/>
              </a:rPr>
              <a:t>- studenti koji su završili strukovnu školu</a:t>
            </a:r>
            <a:br>
              <a:rPr lang="hr-HR" sz="2400" dirty="0">
                <a:cs typeface="Marion Regular"/>
              </a:rPr>
            </a:br>
            <a:r>
              <a:rPr lang="hr-HR" sz="2400" dirty="0">
                <a:cs typeface="Marion Regular"/>
              </a:rPr>
              <a:t>- studenti koji rade uz studij</a:t>
            </a:r>
            <a:br>
              <a:rPr lang="hr-HR" sz="2400" dirty="0">
                <a:cs typeface="Marion Regular"/>
              </a:rPr>
            </a:br>
            <a:r>
              <a:rPr lang="hr-HR" sz="2400" dirty="0">
                <a:cs typeface="Marion Regular"/>
              </a:rPr>
              <a:t>- studenti koji studiraju u mjestu izvan mjesta prebivališta</a:t>
            </a:r>
            <a:br>
              <a:rPr lang="hr-HR" sz="2400" dirty="0">
                <a:cs typeface="Marion Regular"/>
              </a:rPr>
            </a:br>
            <a:br>
              <a:rPr lang="hr-HR" sz="2400" dirty="0">
                <a:cs typeface="Marion Regular"/>
              </a:rPr>
            </a:br>
            <a:br>
              <a:rPr lang="hr-HR" sz="2400" dirty="0">
                <a:cs typeface="Marion Regular"/>
              </a:rPr>
            </a:br>
            <a:br>
              <a:rPr lang="hr-HR" sz="2400" dirty="0">
                <a:cs typeface="Marion Regular"/>
              </a:rPr>
            </a:br>
            <a:br>
              <a:rPr lang="ta-IN" sz="2400" dirty="0">
                <a:cs typeface="Marion Regular"/>
              </a:rPr>
            </a:br>
            <a:endParaRPr lang="hr-HR" sz="2400" dirty="0">
              <a:cs typeface="Marion Regular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369</TotalTime>
  <Words>1493</Words>
  <Application>Microsoft Office PowerPoint</Application>
  <PresentationFormat>On-screen Show (4:3)</PresentationFormat>
  <Paragraphs>41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Arial Unicode MS</vt:lpstr>
      <vt:lpstr>Calibri</vt:lpstr>
      <vt:lpstr>Century</vt:lpstr>
      <vt:lpstr>Garamond</vt:lpstr>
      <vt:lpstr>Latha</vt:lpstr>
      <vt:lpstr>Marion Regular</vt:lpstr>
      <vt:lpstr>Times New Roman</vt:lpstr>
      <vt:lpstr>Wingdings</vt:lpstr>
      <vt:lpstr>Organic</vt:lpstr>
      <vt:lpstr>ERASMUS+ Mobilnost   studenata</vt:lpstr>
      <vt:lpstr>Natječaj za mobilnost studenata u svrhu studija u okviru programa Erasmus+ u akademskoj godini 2024./2025.   Rok za prijavu: 29. ožujka 2024.</vt:lpstr>
      <vt:lpstr>  Tko se može prijavit na Erasmus?   Svi studenti Sveučilišta u Splitu  u trenutku odlaska upisani u najmanje 2. preddiplomskog/1. diplomskog/1. poslijediplomskog studija  Izvanredni studenti  za vrijeme mobilnosti pohađaju redovni studij u punom vremenu  Studenti stručnog studija </vt:lpstr>
      <vt:lpstr> Aktivnosti u okviru mobilnosti  Fizička mobilnost u svrhu studija 2-12 mjeseci; u trenutku (fizičkog) odlaska upisani u najmanje 2.preddiplomskog/1. diplomskog/1. poslijediplomskog studija  Kombinirana (blended) mobilnost fizička mobilnost (min. 60 dana) + praćenje virtualne nastave iz matične zemlje  Stručna praksa 2-12 mjeseci; od 1. preddiplomskog studija; prijava dok su u statusu studenta a odlazak do 12 mjeseci kasnije  </vt:lpstr>
      <vt:lpstr> Do koliko puta?   Do ukupno 12 mjeseci na svakoj razini studija (predidplomskoj, diplomskoj, doktorskoj) neovisno o tome koliko puta.    </vt:lpstr>
      <vt:lpstr>Financiranje  Fizička mobilnost financira se u cijelosti  Blended mobilnost ostvaruje se potpora samo za period fizičke mobilnosti (min. 60 dana) </vt:lpstr>
      <vt:lpstr>       Financijska potpora EUR/mjesečno      </vt:lpstr>
      <vt:lpstr> Dodatak za „zeleno“ putovanje (green travel) Studenti koji koriste zeleni način putovanja (npr. vlak, brod) mogu primiti jednokratni dodatni financijski poticaj u iznosu od 50 € kao dodatni iznos za pojedinačnu potporu za povratno putovanje (ako se za putovanje u oba smjera koristi zeleni način putovanja).  Dvostruko financiranje student ne smije biti dodatno financiran iz sredstava iz EU; nacionalne, lokale i dr. stipendije ne ubrajaju se u dvostruko financiranje </vt:lpstr>
      <vt:lpstr>        Dodatna financijska potpora  Dodatna financijska sredstva u iznosu od 250 EUR mjesečno za odlazak na mobilnost.  Uvjeti: - studenti nižeg socioekonomskog statusa - izbjeglice i tražitelji azila   - studenti čiji roditelji imaju nižu razinu obrazovanja - studenti stariji od 30 godina - studenti s djecom - studenti koji su završili strukovnu školu - studenti koji rade uz studij - studenti koji studiraju u mjestu izvan mjesta prebivališta     </vt:lpstr>
      <vt:lpstr>- studenti djeca hrvatskih branitelja - studenti pripadnici romske manjine - studenti iz alternativne skrbi - studenti beskućnici i oni koji se nalaze u riziku od beskućništva - studenti iz ruralnih područja, manjih mjesta i otoka  Student se može prijaviti samo za jednu kategoriju vezano uz studente s manje mogućnosti. IZNIMKA: Studenti s posebnim potrebama/s invaliditetom koji potražuju potporu za uključivost mogu se prijaviti i za kategoriju studenta s manje mogućnosti (te dvije vrste kategorija nisu međusobno isključive).   </vt:lpstr>
      <vt:lpstr>Financijska potpora  80% ukupnog iznosa isplačuje se prije, 20% iznosa po povratku    Školarina student koji sam financira studij, nastavlja plačati školarinu  </vt:lpstr>
      <vt:lpstr>Obaveze studenta?  prije odlaska  tijekom boravka  po povratku</vt:lpstr>
      <vt:lpstr>Obveze studenta prije mobilnosti  Pratiti natječaj  (https://www.unist.hr/me%C4%91unarodna-suradnja/me%C4%91unarodna-razmjena-i-natjecaji/natjecaji)  Kriteriji rangiranja KIF Pravovremeno se prijaviti!  </vt:lpstr>
      <vt:lpstr> Prije odlaska  Odluka o odabiru kandidata Nominiranje studenta inozemnoj instituciji  Prihvatno pismo  </vt:lpstr>
      <vt:lpstr>        Jezična priprema     Potvrda o znanju stranog jezika  (engleski ili jezik države u koju se dolazi) za Erasmus+ studente   Online test procjene jezičnih kompetencija  (online platforma Erasmus+ Online Linguistic Support (OLS))*           </vt:lpstr>
      <vt:lpstr>   Obveze studenta prije mobilnosti - Proučiti internetske stranice inozemnog sveučilišta, informirati se o roku za prijavu - Sporazum o priznavanju razdoblja mobilnosti (Learning Agreement-LA)  - Ugovor o studijskom boravku  - Otvoriti kunski žiro račun  - Polica putnog i zdravstvenog osiguranja (europska kartica) </vt:lpstr>
      <vt:lpstr>Obveze studenta tijekom mobilnosti  - Poslati potpisan LA_During the mobility  - Poslati potpisan Confirmation of arrival </vt:lpstr>
      <vt:lpstr> Obveze studenta po povratku   - Presliku LA - Izjavu inozemne visokoškolske ustanove (Certificate of Arrival and Departure) - Prijepis ocjena (Transcript of Records; 30ECTS)  - Završno izvješće (Final form)  - Izvješće mentora u slučaju pisanja završnog/diplomskog rada / doktorske disertacije (pdf /doc)</vt:lpstr>
      <vt:lpstr>                Odustanak studenta od mobilnosti?      DA - NE                               razlog    rok </vt:lpstr>
      <vt:lpstr>    Stručna praksa  - Nije potreban međuinstitucijski sporazum. - Inozemno učilište ne mora biti nositelj Erasmus sveučilišne povelje. - Letter of confirmation  - Training agreement  (potpisuje student tj. njegova matična institucija i oganizacija na kojoj će odradit praksu)</vt:lpstr>
      <vt:lpstr>   Gdje?  U javnoj ili privatnoj organizaciji*  *(poduzeće, instituti, zaklade, savjetovališta, ...)  *(programskim (sve zemlje članice EU), partnerskim zemljama i Island, Lihtenštajn, Norveška, Turska i Makedonija)   Online platforme   Job Offer Exchange platform of LEO-NET - JOE+ (https://leonet.joeplus.org/en/)  </vt:lpstr>
      <vt:lpstr>    Financijska potpora  Isplaćuje se po istom principu kao i kod studijskog boravka (80%+20%) </vt:lpstr>
      <vt:lpstr>   Obveze prije i poslije  Popunjen i potpisan Prijavni obrazac (Application form) Životopis na engleskom jeziku (Europass CV obrazac) Prijepis dosadašnjih ocjena  Motivacijsko pismo na engleskom jeziku (do 300 riječi) Potvrda o usklašenosti stručne prakse s ishodima studija Javiti se Erasmus kordinatoru!    </vt:lpstr>
      <vt:lpstr>  Korisni linkovi  Marie Sklodowska-Curie-http://ec.europa.eu/research/mariecurieactions/about- msca/actions/index_en.htm; http://ec.europa.eu/research/mariecurieactions/about-mca/quick-guide/index_en.htm  EURAXESS-http://ec.europa.eu/euraxess/   StudyPortals-http://www.studyportals.eu/about/  Portal za stipendije-http://www.scholarshipportal.eu/ Erasmus za mlade poduzetnike-http://www.erasmus- entrepreneurs.eu/.   Stručna praksa- http://erasmusintern.org/, http://www.european-funding-guide.eu/internship, https://europe-internship.com/, http://www.praxisnetwork.eu/    </vt:lpstr>
      <vt:lpstr> Erasmus+ Online Linguistic Support (OLS)- https://erasmusplusols.eu/hr/about-ols/ ; http://www.unizg.hr/suradnja/medunarodna-razmjena/razmjena-studenata/studijski-boravak/erasmus/jezicna-priprema/  Sveučilište u Splitu- http://www.unist.hr; http://www.unist.hr/međunarodna-suradnja;  http://www.unist.hr/međunarodna-suradnja/korisne-poveznice  Erasmus Student Network. http://esnsplit.com/  FAQ-http://www.unizg.hr/fileadmin/rektorat/Suradnja/Medunarodna_razmjena/Studenata/Erasmus_SMP/2017_2018/cesta_pitanja_-_SMP_2017-18_-_27.3.2018.pdf    </vt:lpstr>
    </vt:vector>
  </TitlesOfParts>
  <Company>KIFST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ERASMUS+Mobilnost studenata</dc:title>
  <dc:creator>Ana Penjak</dc:creator>
  <cp:lastModifiedBy>Reviewer 1</cp:lastModifiedBy>
  <cp:revision>47</cp:revision>
  <dcterms:created xsi:type="dcterms:W3CDTF">2019-01-17T13:35:46Z</dcterms:created>
  <dcterms:modified xsi:type="dcterms:W3CDTF">2024-03-12T09:38:30Z</dcterms:modified>
</cp:coreProperties>
</file>